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51" r:id="rId2"/>
  </p:sldMasterIdLst>
  <p:notesMasterIdLst>
    <p:notesMasterId r:id="rId17"/>
  </p:notesMasterIdLst>
  <p:handoutMasterIdLst>
    <p:handoutMasterId r:id="rId18"/>
  </p:handoutMasterIdLst>
  <p:sldIdLst>
    <p:sldId id="272" r:id="rId3"/>
    <p:sldId id="359" r:id="rId4"/>
    <p:sldId id="362" r:id="rId5"/>
    <p:sldId id="321" r:id="rId6"/>
    <p:sldId id="374" r:id="rId7"/>
    <p:sldId id="372" r:id="rId8"/>
    <p:sldId id="365" r:id="rId9"/>
    <p:sldId id="369" r:id="rId10"/>
    <p:sldId id="367" r:id="rId11"/>
    <p:sldId id="370" r:id="rId12"/>
    <p:sldId id="368" r:id="rId13"/>
    <p:sldId id="322" r:id="rId14"/>
    <p:sldId id="323" r:id="rId15"/>
    <p:sldId id="325" r:id="rId16"/>
  </p:sldIdLst>
  <p:sldSz cx="9144000" cy="6858000" type="screen4x3"/>
  <p:notesSz cx="6797675" cy="9874250"/>
  <p:defaultTextStyle>
    <a:defPPr>
      <a:defRPr lang="en-GB"/>
    </a:defPPr>
    <a:lvl1pPr algn="l" rtl="0" eaLnBrk="0" fontAlgn="base" hangingPunct="0">
      <a:spcBef>
        <a:spcPct val="0"/>
      </a:spcBef>
      <a:spcAft>
        <a:spcPct val="0"/>
      </a:spcAft>
      <a:defRPr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Format med tema 2 - dekorfärg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just format 1 - Dekorfär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Format med tema 2 - dekorfärg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just format 2 - Dekorfärg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49" autoAdjust="0"/>
    <p:restoredTop sz="86364" autoAdjust="0"/>
  </p:normalViewPr>
  <p:slideViewPr>
    <p:cSldViewPr>
      <p:cViewPr varScale="1">
        <p:scale>
          <a:sx n="54" d="100"/>
          <a:sy n="54" d="100"/>
        </p:scale>
        <p:origin x="868"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8" d="100"/>
        <a:sy n="6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46400"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GB"/>
          </a:p>
        </p:txBody>
      </p:sp>
      <p:sp>
        <p:nvSpPr>
          <p:cNvPr id="77827" name="Rectangle 3"/>
          <p:cNvSpPr>
            <a:spLocks noGrp="1" noChangeArrowheads="1"/>
          </p:cNvSpPr>
          <p:nvPr>
            <p:ph type="dt" sz="quarter" idx="1"/>
          </p:nvPr>
        </p:nvSpPr>
        <p:spPr bwMode="auto">
          <a:xfrm>
            <a:off x="3849688" y="0"/>
            <a:ext cx="2946400"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n-cs"/>
              </a:defRPr>
            </a:lvl1pPr>
          </a:lstStyle>
          <a:p>
            <a:pPr>
              <a:defRPr/>
            </a:pPr>
            <a:endParaRPr lang="en-GB"/>
          </a:p>
        </p:txBody>
      </p:sp>
      <p:sp>
        <p:nvSpPr>
          <p:cNvPr id="77828" name="Rectangle 4"/>
          <p:cNvSpPr>
            <a:spLocks noGrp="1" noChangeArrowheads="1"/>
          </p:cNvSpPr>
          <p:nvPr>
            <p:ph type="ftr" sz="quarter" idx="2"/>
          </p:nvPr>
        </p:nvSpPr>
        <p:spPr bwMode="auto">
          <a:xfrm>
            <a:off x="0" y="9378950"/>
            <a:ext cx="2946400"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GB"/>
          </a:p>
        </p:txBody>
      </p:sp>
      <p:sp>
        <p:nvSpPr>
          <p:cNvPr id="77829" name="Rectangle 5"/>
          <p:cNvSpPr>
            <a:spLocks noGrp="1" noChangeArrowheads="1"/>
          </p:cNvSpPr>
          <p:nvPr>
            <p:ph type="sldNum" sz="quarter" idx="3"/>
          </p:nvPr>
        </p:nvSpPr>
        <p:spPr bwMode="auto">
          <a:xfrm>
            <a:off x="3849688" y="9378950"/>
            <a:ext cx="2946400"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F84DFE48-A258-C640-9C28-4DDF18D45038}" type="slidenum">
              <a:rPr lang="en-GB" altLang="sv-SE"/>
              <a:pPr/>
              <a:t>‹#›</a:t>
            </a:fld>
            <a:endParaRPr lang="en-GB" altLang="sv-SE"/>
          </a:p>
        </p:txBody>
      </p:sp>
    </p:spTree>
    <p:extLst>
      <p:ext uri="{BB962C8B-B14F-4D97-AF65-F5344CB8AC3E}">
        <p14:creationId xmlns:p14="http://schemas.microsoft.com/office/powerpoint/2010/main" val="85466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46400"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GB"/>
          </a:p>
        </p:txBody>
      </p:sp>
      <p:sp>
        <p:nvSpPr>
          <p:cNvPr id="86019" name="Rectangle 3"/>
          <p:cNvSpPr>
            <a:spLocks noGrp="1" noChangeArrowheads="1"/>
          </p:cNvSpPr>
          <p:nvPr>
            <p:ph type="dt" idx="1"/>
          </p:nvPr>
        </p:nvSpPr>
        <p:spPr bwMode="auto">
          <a:xfrm>
            <a:off x="3849688" y="0"/>
            <a:ext cx="2946400"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n-cs"/>
              </a:defRPr>
            </a:lvl1pPr>
          </a:lstStyle>
          <a:p>
            <a:pPr>
              <a:defRPr/>
            </a:pPr>
            <a:endParaRPr lang="en-GB"/>
          </a:p>
        </p:txBody>
      </p:sp>
      <p:sp>
        <p:nvSpPr>
          <p:cNvPr id="27652"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6021" name="Rectangle 5"/>
          <p:cNvSpPr>
            <a:spLocks noGrp="1" noChangeArrowheads="1"/>
          </p:cNvSpPr>
          <p:nvPr>
            <p:ph type="body" sz="quarter" idx="3"/>
          </p:nvPr>
        </p:nvSpPr>
        <p:spPr bwMode="auto">
          <a:xfrm>
            <a:off x="679450" y="4691063"/>
            <a:ext cx="5438775" cy="4443412"/>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6022" name="Rectangle 6"/>
          <p:cNvSpPr>
            <a:spLocks noGrp="1" noChangeArrowheads="1"/>
          </p:cNvSpPr>
          <p:nvPr>
            <p:ph type="ftr" sz="quarter" idx="4"/>
          </p:nvPr>
        </p:nvSpPr>
        <p:spPr bwMode="auto">
          <a:xfrm>
            <a:off x="0" y="9378950"/>
            <a:ext cx="2946400"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GB"/>
          </a:p>
        </p:txBody>
      </p:sp>
      <p:sp>
        <p:nvSpPr>
          <p:cNvPr id="86023" name="Rectangle 7"/>
          <p:cNvSpPr>
            <a:spLocks noGrp="1" noChangeArrowheads="1"/>
          </p:cNvSpPr>
          <p:nvPr>
            <p:ph type="sldNum" sz="quarter" idx="5"/>
          </p:nvPr>
        </p:nvSpPr>
        <p:spPr bwMode="auto">
          <a:xfrm>
            <a:off x="3849688" y="9378950"/>
            <a:ext cx="2946400"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747DA412-DB56-7947-BC90-1F0D6DC8CC57}" type="slidenum">
              <a:rPr lang="en-GB" altLang="sv-SE"/>
              <a:pPr/>
              <a:t>‹#›</a:t>
            </a:fld>
            <a:endParaRPr lang="en-GB" altLang="sv-SE"/>
          </a:p>
        </p:txBody>
      </p:sp>
    </p:spTree>
    <p:extLst>
      <p:ext uri="{BB962C8B-B14F-4D97-AF65-F5344CB8AC3E}">
        <p14:creationId xmlns:p14="http://schemas.microsoft.com/office/powerpoint/2010/main" val="3587921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747DA412-DB56-7947-BC90-1F0D6DC8CC57}" type="slidenum">
              <a:rPr lang="en-GB" altLang="sv-SE" smtClean="0"/>
              <a:pPr/>
              <a:t>1</a:t>
            </a:fld>
            <a:endParaRPr lang="en-GB" altLang="sv-SE"/>
          </a:p>
        </p:txBody>
      </p:sp>
    </p:spTree>
    <p:extLst>
      <p:ext uri="{BB962C8B-B14F-4D97-AF65-F5344CB8AC3E}">
        <p14:creationId xmlns:p14="http://schemas.microsoft.com/office/powerpoint/2010/main" val="2136292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Platshållare för bildobjekt 1"/>
          <p:cNvSpPr>
            <a:spLocks noGrp="1" noRot="1" noChangeAspect="1" noTextEdit="1"/>
          </p:cNvSpPr>
          <p:nvPr>
            <p:ph type="sldImg"/>
          </p:nvPr>
        </p:nvSpPr>
        <p:spPr>
          <a:ln/>
        </p:spPr>
      </p:sp>
      <p:sp>
        <p:nvSpPr>
          <p:cNvPr id="34818" name="Platshållare för anteckninga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sv-SE" b="1" dirty="0">
                <a:ea typeface="MS PGothic" charset="-128"/>
              </a:rPr>
              <a:t>First</a:t>
            </a:r>
            <a:r>
              <a:rPr lang="en-GB" altLang="sv-SE" dirty="0">
                <a:ea typeface="MS PGothic" charset="-128"/>
              </a:rPr>
              <a:t>, they have a </a:t>
            </a:r>
            <a:r>
              <a:rPr lang="en-GB" altLang="sv-SE" dirty="0" err="1">
                <a:ea typeface="MS PGothic" charset="-128"/>
              </a:rPr>
              <a:t>neurotrophic</a:t>
            </a:r>
            <a:r>
              <a:rPr lang="en-GB" altLang="sv-SE" dirty="0">
                <a:ea typeface="MS PGothic" charset="-128"/>
              </a:rPr>
              <a:t> effect. </a:t>
            </a:r>
            <a:r>
              <a:rPr lang="en-GB" altLang="sv-SE" dirty="0" err="1">
                <a:ea typeface="MS PGothic" charset="-128"/>
              </a:rPr>
              <a:t>Neurotrophins</a:t>
            </a:r>
            <a:r>
              <a:rPr lang="en-GB" altLang="sv-SE" dirty="0">
                <a:ea typeface="MS PGothic" charset="-128"/>
              </a:rPr>
              <a:t> are involved in embryogenesis and organogenesis. The SSRIs control neural plasticity in adults, regulate synaptic activity and neurotransmitter synthesis and are essential for the regeneration of nerves (Lang 2003). The effect of fluoxetine has been studied and it seems as if fluoxetine opens up a window-of-possible-effect irrespective of the age of the rats with amblyopia (Maya 2008; without fluoxetine there was but a short window of opportunity for visual training during the post-neonatal period; with fluoxetine effect was achieved also in the adult rat. The effects were accompanied by reduced </a:t>
            </a:r>
            <a:r>
              <a:rPr lang="en-GB" altLang="sv-SE" dirty="0" err="1">
                <a:ea typeface="MS PGothic" charset="-128"/>
              </a:rPr>
              <a:t>intracortical</a:t>
            </a:r>
            <a:r>
              <a:rPr lang="en-GB" altLang="sv-SE" dirty="0">
                <a:ea typeface="MS PGothic" charset="-128"/>
              </a:rPr>
              <a:t> inhibition and increased expression of brain-derived </a:t>
            </a:r>
            <a:r>
              <a:rPr lang="en-GB" altLang="sv-SE" dirty="0" err="1">
                <a:ea typeface="MS PGothic" charset="-128"/>
              </a:rPr>
              <a:t>neurotrophic</a:t>
            </a:r>
            <a:r>
              <a:rPr lang="en-GB" altLang="sv-SE" dirty="0">
                <a:ea typeface="MS PGothic" charset="-128"/>
              </a:rPr>
              <a:t> factor in the visual cortex. Adult neurogenesis is generally restricted to the </a:t>
            </a:r>
            <a:r>
              <a:rPr lang="en-GB" altLang="sv-SE" dirty="0" err="1">
                <a:ea typeface="MS PGothic" charset="-128"/>
              </a:rPr>
              <a:t>subependymal</a:t>
            </a:r>
            <a:r>
              <a:rPr lang="en-GB" altLang="sv-SE" dirty="0">
                <a:ea typeface="MS PGothic" charset="-128"/>
              </a:rPr>
              <a:t> cells of the ventricular system and the </a:t>
            </a:r>
            <a:r>
              <a:rPr lang="en-GB" altLang="sv-SE" dirty="0" err="1">
                <a:ea typeface="MS PGothic" charset="-128"/>
              </a:rPr>
              <a:t>subgranular</a:t>
            </a:r>
            <a:r>
              <a:rPr lang="en-GB" altLang="sv-SE" dirty="0">
                <a:ea typeface="MS PGothic" charset="-128"/>
              </a:rPr>
              <a:t> zone of the dentate </a:t>
            </a:r>
            <a:r>
              <a:rPr lang="en-GB" altLang="sv-SE" dirty="0" err="1">
                <a:ea typeface="MS PGothic" charset="-128"/>
              </a:rPr>
              <a:t>gyrus</a:t>
            </a:r>
            <a:r>
              <a:rPr lang="en-GB" altLang="sv-SE" dirty="0">
                <a:ea typeface="MS PGothic" charset="-128"/>
              </a:rPr>
              <a:t> in the hippocampus (Ming 2005). SSRI antidepressants increase neurogenesis and expression of </a:t>
            </a:r>
            <a:r>
              <a:rPr lang="en-GB" altLang="sv-SE" dirty="0" err="1">
                <a:ea typeface="MS PGothic" charset="-128"/>
              </a:rPr>
              <a:t>neurotrophic</a:t>
            </a:r>
            <a:r>
              <a:rPr lang="en-GB" altLang="sv-SE" dirty="0">
                <a:ea typeface="MS PGothic" charset="-128"/>
              </a:rPr>
              <a:t>/growth factors in the adult hippocampus (Schmidt 2007). This is likely to account for the behavioural benefits of antidepressants in animals (</a:t>
            </a:r>
            <a:r>
              <a:rPr lang="en-GB" altLang="sv-SE" dirty="0" err="1">
                <a:ea typeface="MS PGothic" charset="-128"/>
              </a:rPr>
              <a:t>Santarelli</a:t>
            </a:r>
            <a:r>
              <a:rPr lang="en-GB" altLang="sv-SE" dirty="0">
                <a:ea typeface="MS PGothic" charset="-128"/>
              </a:rPr>
              <a:t> 2005). In rats with induced fear fluoxetine allows fear to be erased by extinction-guided remodelling of the memory circuitry, but only if the pharmacological treatment was combined with psychological rehabilitation (</a:t>
            </a:r>
            <a:r>
              <a:rPr lang="en-GB" altLang="sv-SE" dirty="0" err="1">
                <a:ea typeface="MS PGothic" charset="-128"/>
              </a:rPr>
              <a:t>Karpova</a:t>
            </a:r>
            <a:r>
              <a:rPr lang="en-GB" altLang="sv-SE" dirty="0">
                <a:ea typeface="MS PGothic" charset="-128"/>
              </a:rPr>
              <a:t> 2011). Several studies have shown that migration of new neurones to damaged areas of the brain may occur (</a:t>
            </a:r>
            <a:r>
              <a:rPr lang="en-GB" altLang="sv-SE" dirty="0" err="1">
                <a:ea typeface="MS PGothic" charset="-128"/>
              </a:rPr>
              <a:t>Wiltrout</a:t>
            </a:r>
            <a:r>
              <a:rPr lang="en-GB" altLang="sv-SE" dirty="0">
                <a:ea typeface="MS PGothic" charset="-128"/>
              </a:rPr>
              <a:t> 2007), and that neurogenesis may also occur </a:t>
            </a:r>
            <a:r>
              <a:rPr lang="en-GB" altLang="sv-SE" i="1" dirty="0">
                <a:ea typeface="MS PGothic" charset="-128"/>
              </a:rPr>
              <a:t>within </a:t>
            </a:r>
            <a:r>
              <a:rPr lang="en-GB" altLang="sv-SE" dirty="0">
                <a:ea typeface="MS PGothic" charset="-128"/>
              </a:rPr>
              <a:t>areas of damaged brain in patients with ischaemic stroke (</a:t>
            </a:r>
            <a:r>
              <a:rPr lang="en-GB" altLang="sv-SE" dirty="0" err="1">
                <a:ea typeface="MS PGothic" charset="-128"/>
              </a:rPr>
              <a:t>Taupin</a:t>
            </a:r>
            <a:r>
              <a:rPr lang="en-GB" altLang="sv-SE" dirty="0">
                <a:ea typeface="MS PGothic" charset="-128"/>
              </a:rPr>
              <a:t> 2006). </a:t>
            </a:r>
          </a:p>
          <a:p>
            <a:endParaRPr lang="en-GB" altLang="sv-SE" dirty="0">
              <a:ea typeface="MS PGothic" charset="-128"/>
            </a:endParaRPr>
          </a:p>
          <a:p>
            <a:r>
              <a:rPr lang="en-GB" altLang="sv-SE" b="1" dirty="0">
                <a:ea typeface="MS PGothic" charset="-128"/>
              </a:rPr>
              <a:t>Secondly</a:t>
            </a:r>
            <a:r>
              <a:rPr lang="en-GB" altLang="sv-SE" dirty="0">
                <a:ea typeface="MS PGothic" charset="-128"/>
              </a:rPr>
              <a:t>, fluoxetine may have a </a:t>
            </a:r>
            <a:r>
              <a:rPr lang="en-GB" altLang="sv-SE" dirty="0" err="1">
                <a:ea typeface="MS PGothic" charset="-128"/>
              </a:rPr>
              <a:t>neuroprotective</a:t>
            </a:r>
            <a:r>
              <a:rPr lang="en-GB" altLang="sv-SE" dirty="0">
                <a:ea typeface="MS PGothic" charset="-128"/>
              </a:rPr>
              <a:t> effect associated with its anti-inflammatory effect (e.g. repression of microglia activation) (Lim 2009), enhancement of specific protein expression (hypoxia inducible factor – I alpha, hemeoxygenaste-1) (Shin 2009). </a:t>
            </a:r>
          </a:p>
          <a:p>
            <a:endParaRPr lang="sv-SE" altLang="sv-SE" dirty="0">
              <a:ea typeface="MS PGothic" charset="-128"/>
            </a:endParaRPr>
          </a:p>
          <a:p>
            <a:r>
              <a:rPr lang="sv-SE" altLang="sv-SE" b="1" dirty="0" err="1">
                <a:ea typeface="MS PGothic" charset="-128"/>
              </a:rPr>
              <a:t>Thirdly</a:t>
            </a:r>
            <a:r>
              <a:rPr lang="sv-SE" altLang="sv-SE" dirty="0">
                <a:ea typeface="MS PGothic" charset="-128"/>
              </a:rPr>
              <a:t>, SSRIs </a:t>
            </a:r>
            <a:r>
              <a:rPr lang="sv-SE" altLang="sv-SE" dirty="0" err="1">
                <a:ea typeface="MS PGothic" charset="-128"/>
              </a:rPr>
              <a:t>can</a:t>
            </a:r>
            <a:r>
              <a:rPr lang="sv-SE" altLang="sv-SE" dirty="0">
                <a:ea typeface="MS PGothic" charset="-128"/>
              </a:rPr>
              <a:t> </a:t>
            </a:r>
            <a:r>
              <a:rPr lang="sv-SE" altLang="sv-SE" dirty="0" err="1">
                <a:ea typeface="MS PGothic" charset="-128"/>
              </a:rPr>
              <a:t>indirectly</a:t>
            </a:r>
            <a:r>
              <a:rPr lang="sv-SE" altLang="sv-SE" dirty="0">
                <a:ea typeface="MS PGothic" charset="-128"/>
              </a:rPr>
              <a:t> </a:t>
            </a:r>
            <a:r>
              <a:rPr lang="sv-SE" altLang="sv-SE" dirty="0" err="1">
                <a:ea typeface="MS PGothic" charset="-128"/>
              </a:rPr>
              <a:t>affect</a:t>
            </a:r>
            <a:r>
              <a:rPr lang="sv-SE" altLang="sv-SE" dirty="0">
                <a:ea typeface="MS PGothic" charset="-128"/>
              </a:rPr>
              <a:t> the </a:t>
            </a:r>
            <a:r>
              <a:rPr lang="sv-SE" altLang="sv-SE" dirty="0" err="1">
                <a:ea typeface="MS PGothic" charset="-128"/>
              </a:rPr>
              <a:t>adrenergic</a:t>
            </a:r>
            <a:r>
              <a:rPr lang="sv-SE" altLang="sv-SE" dirty="0">
                <a:ea typeface="MS PGothic" charset="-128"/>
              </a:rPr>
              <a:t> system </a:t>
            </a:r>
            <a:r>
              <a:rPr lang="sv-SE" altLang="sv-SE" dirty="0" err="1">
                <a:ea typeface="MS PGothic" charset="-128"/>
              </a:rPr>
              <a:t>through</a:t>
            </a:r>
            <a:r>
              <a:rPr lang="sv-SE" altLang="sv-SE" dirty="0">
                <a:ea typeface="MS PGothic" charset="-128"/>
              </a:rPr>
              <a:t> </a:t>
            </a:r>
            <a:r>
              <a:rPr lang="sv-SE" altLang="sv-SE" dirty="0" err="1">
                <a:ea typeface="MS PGothic" charset="-128"/>
              </a:rPr>
              <a:t>upregulation</a:t>
            </a:r>
            <a:r>
              <a:rPr lang="sv-SE" altLang="sv-SE" dirty="0">
                <a:ea typeface="MS PGothic" charset="-128"/>
              </a:rPr>
              <a:t> </a:t>
            </a:r>
            <a:r>
              <a:rPr lang="sv-SE" altLang="sv-SE" dirty="0" err="1">
                <a:ea typeface="MS PGothic" charset="-128"/>
              </a:rPr>
              <a:t>of</a:t>
            </a:r>
            <a:r>
              <a:rPr lang="sv-SE" altLang="sv-SE" dirty="0">
                <a:ea typeface="MS PGothic" charset="-128"/>
              </a:rPr>
              <a:t> beta1 receptors (</a:t>
            </a:r>
            <a:r>
              <a:rPr lang="sv-SE" altLang="sv-SE" dirty="0" err="1">
                <a:ea typeface="MS PGothic" charset="-128"/>
              </a:rPr>
              <a:t>Palvimaki</a:t>
            </a:r>
            <a:r>
              <a:rPr lang="sv-SE" altLang="sv-SE" dirty="0">
                <a:ea typeface="MS PGothic" charset="-128"/>
              </a:rPr>
              <a:t> 1994). </a:t>
            </a:r>
          </a:p>
          <a:p>
            <a:endParaRPr lang="sv-SE" altLang="sv-SE" dirty="0">
              <a:ea typeface="MS PGothic" charset="-128"/>
            </a:endParaRPr>
          </a:p>
        </p:txBody>
      </p:sp>
      <p:sp>
        <p:nvSpPr>
          <p:cNvPr id="34819" name="Platshållare för bild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2CD29448-4901-3443-A667-87EB02B042A0}" type="slidenum">
              <a:rPr lang="en-GB" altLang="sv-SE" sz="1200">
                <a:solidFill>
                  <a:srgbClr val="FFFFFF"/>
                </a:solidFill>
                <a:latin typeface="Gill Sans" charset="0"/>
                <a:ea typeface="ヒラギノ角ゴ ProN W3" charset="-128"/>
                <a:sym typeface="Gill Sans" charset="0"/>
              </a:rPr>
              <a:pPr/>
              <a:t>4</a:t>
            </a:fld>
            <a:endParaRPr lang="en-GB" altLang="sv-SE" sz="1200">
              <a:solidFill>
                <a:srgbClr val="FFFFFF"/>
              </a:solidFill>
              <a:latin typeface="Gill Sans" charset="0"/>
              <a:ea typeface="ヒラギノ角ゴ ProN W3" charset="-128"/>
              <a:sym typeface="Gill Sans" charset="0"/>
            </a:endParaRPr>
          </a:p>
        </p:txBody>
      </p:sp>
    </p:spTree>
    <p:extLst>
      <p:ext uri="{BB962C8B-B14F-4D97-AF65-F5344CB8AC3E}">
        <p14:creationId xmlns:p14="http://schemas.microsoft.com/office/powerpoint/2010/main" val="1546289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fld id="{ECE1C282-D265-5148-90FE-38619A93E733}" type="slidenum">
              <a:rPr lang="en-GB" altLang="sv-SE" sz="1200">
                <a:solidFill>
                  <a:srgbClr val="FFFFFF"/>
                </a:solidFill>
                <a:latin typeface="Gill Sans" charset="0"/>
                <a:ea typeface="ヒラギノ角ゴ ProN W3" charset="-128"/>
                <a:sym typeface="Gill Sans" charset="0"/>
              </a:rPr>
              <a:pPr/>
              <a:t>5</a:t>
            </a:fld>
            <a:endParaRPr lang="en-GB" altLang="sv-SE" sz="1200">
              <a:solidFill>
                <a:srgbClr val="FFFFFF"/>
              </a:solidFill>
              <a:latin typeface="Gill Sans" charset="0"/>
              <a:ea typeface="ヒラギノ角ゴ ProN W3" charset="-128"/>
              <a:sym typeface="Gill Sans"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endParaRPr lang="sv-SE" altLang="sv-SE" dirty="0">
              <a:ea typeface="MS PGothic" charset="-128"/>
            </a:endParaRPr>
          </a:p>
        </p:txBody>
      </p:sp>
    </p:spTree>
    <p:extLst>
      <p:ext uri="{BB962C8B-B14F-4D97-AF65-F5344CB8AC3E}">
        <p14:creationId xmlns:p14="http://schemas.microsoft.com/office/powerpoint/2010/main" val="1244383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Jag har valt att </a:t>
            </a:r>
            <a:r>
              <a:rPr lang="sv-SE" dirty="0" err="1"/>
              <a:t>registera</a:t>
            </a:r>
            <a:r>
              <a:rPr lang="sv-SE" dirty="0"/>
              <a:t> det exakta antalet patienter,</a:t>
            </a:r>
            <a:r>
              <a:rPr lang="sv-SE" baseline="0" dirty="0"/>
              <a:t> Här kan vi prata om att det är viktigt att varje center tar in 2 patienter per månad.</a:t>
            </a:r>
            <a:endParaRPr lang="sv-SE" dirty="0"/>
          </a:p>
        </p:txBody>
      </p:sp>
      <p:sp>
        <p:nvSpPr>
          <p:cNvPr id="4" name="Platshållare för bildnummer 3"/>
          <p:cNvSpPr>
            <a:spLocks noGrp="1"/>
          </p:cNvSpPr>
          <p:nvPr>
            <p:ph type="sldNum" sz="quarter" idx="10"/>
          </p:nvPr>
        </p:nvSpPr>
        <p:spPr/>
        <p:txBody>
          <a:bodyPr/>
          <a:lstStyle/>
          <a:p>
            <a:fld id="{747DA412-DB56-7947-BC90-1F0D6DC8CC57}" type="slidenum">
              <a:rPr lang="en-GB" altLang="sv-SE" smtClean="0"/>
              <a:pPr/>
              <a:t>6</a:t>
            </a:fld>
            <a:endParaRPr lang="en-GB" altLang="sv-SE"/>
          </a:p>
        </p:txBody>
      </p:sp>
    </p:spTree>
    <p:extLst>
      <p:ext uri="{BB962C8B-B14F-4D97-AF65-F5344CB8AC3E}">
        <p14:creationId xmlns:p14="http://schemas.microsoft.com/office/powerpoint/2010/main" val="1966944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Denna</a:t>
            </a:r>
            <a:r>
              <a:rPr lang="sv-SE" baseline="0" dirty="0"/>
              <a:t> bild med som underlag för </a:t>
            </a:r>
            <a:r>
              <a:rPr lang="sv-SE" baseline="0" dirty="0" err="1"/>
              <a:t>ev</a:t>
            </a:r>
            <a:r>
              <a:rPr lang="sv-SE" baseline="0" dirty="0"/>
              <a:t> diskussion om kriterierna. </a:t>
            </a:r>
            <a:endParaRPr lang="sv-SE" dirty="0"/>
          </a:p>
        </p:txBody>
      </p:sp>
      <p:sp>
        <p:nvSpPr>
          <p:cNvPr id="4" name="Platshållare för bildnummer 3"/>
          <p:cNvSpPr>
            <a:spLocks noGrp="1"/>
          </p:cNvSpPr>
          <p:nvPr>
            <p:ph type="sldNum" sz="quarter" idx="10"/>
          </p:nvPr>
        </p:nvSpPr>
        <p:spPr/>
        <p:txBody>
          <a:bodyPr/>
          <a:lstStyle/>
          <a:p>
            <a:fld id="{747DA412-DB56-7947-BC90-1F0D6DC8CC57}" type="slidenum">
              <a:rPr lang="en-GB" altLang="sv-SE" smtClean="0"/>
              <a:pPr/>
              <a:t>12</a:t>
            </a:fld>
            <a:endParaRPr lang="en-GB" altLang="sv-SE"/>
          </a:p>
        </p:txBody>
      </p:sp>
    </p:spTree>
    <p:extLst>
      <p:ext uri="{BB962C8B-B14F-4D97-AF65-F5344CB8AC3E}">
        <p14:creationId xmlns:p14="http://schemas.microsoft.com/office/powerpoint/2010/main" val="1327976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dirty="0"/>
              <a:t>Denna</a:t>
            </a:r>
            <a:r>
              <a:rPr lang="sv-SE" baseline="0" dirty="0"/>
              <a:t> bild med som underlag för </a:t>
            </a:r>
            <a:r>
              <a:rPr lang="sv-SE" baseline="0" dirty="0" err="1"/>
              <a:t>ev</a:t>
            </a:r>
            <a:r>
              <a:rPr lang="sv-SE" baseline="0" dirty="0"/>
              <a:t> diskussion om kriterierna. </a:t>
            </a:r>
            <a:endParaRPr lang="sv-SE" dirty="0"/>
          </a:p>
          <a:p>
            <a:endParaRPr lang="sv-SE" dirty="0"/>
          </a:p>
        </p:txBody>
      </p:sp>
      <p:sp>
        <p:nvSpPr>
          <p:cNvPr id="4" name="Platshållare för bildnummer 3"/>
          <p:cNvSpPr>
            <a:spLocks noGrp="1"/>
          </p:cNvSpPr>
          <p:nvPr>
            <p:ph type="sldNum" sz="quarter" idx="10"/>
          </p:nvPr>
        </p:nvSpPr>
        <p:spPr/>
        <p:txBody>
          <a:bodyPr/>
          <a:lstStyle/>
          <a:p>
            <a:fld id="{747DA412-DB56-7947-BC90-1F0D6DC8CC57}" type="slidenum">
              <a:rPr lang="en-GB" altLang="sv-SE" smtClean="0"/>
              <a:pPr/>
              <a:t>13</a:t>
            </a:fld>
            <a:endParaRPr lang="en-GB" alt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dirty="0"/>
              <a:t>Denna</a:t>
            </a:r>
            <a:r>
              <a:rPr lang="sv-SE" baseline="0" dirty="0"/>
              <a:t> bild med som underlag för </a:t>
            </a:r>
            <a:r>
              <a:rPr lang="sv-SE" baseline="0" dirty="0" err="1"/>
              <a:t>ev</a:t>
            </a:r>
            <a:r>
              <a:rPr lang="sv-SE" baseline="0" dirty="0"/>
              <a:t> diskussion om hur mycket tid uppföljningen tar och vad </a:t>
            </a:r>
            <a:r>
              <a:rPr lang="sv-SE" baseline="0"/>
              <a:t>som ingår. </a:t>
            </a:r>
            <a:endParaRPr lang="sv-SE" dirty="0"/>
          </a:p>
          <a:p>
            <a:endParaRPr lang="sv-SE" dirty="0"/>
          </a:p>
        </p:txBody>
      </p:sp>
      <p:sp>
        <p:nvSpPr>
          <p:cNvPr id="4" name="Platshållare för bildnummer 3"/>
          <p:cNvSpPr>
            <a:spLocks noGrp="1"/>
          </p:cNvSpPr>
          <p:nvPr>
            <p:ph type="sldNum" sz="quarter" idx="10"/>
          </p:nvPr>
        </p:nvSpPr>
        <p:spPr/>
        <p:txBody>
          <a:bodyPr/>
          <a:lstStyle/>
          <a:p>
            <a:fld id="{747DA412-DB56-7947-BC90-1F0D6DC8CC57}" type="slidenum">
              <a:rPr lang="en-GB" altLang="sv-SE" smtClean="0"/>
              <a:pPr/>
              <a:t>14</a:t>
            </a:fld>
            <a:endParaRPr lang="en-GB" alt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4" name="Line 3"/>
          <p:cNvSpPr>
            <a:spLocks noChangeShapeType="1"/>
          </p:cNvSpPr>
          <p:nvPr/>
        </p:nvSpPr>
        <p:spPr bwMode="auto">
          <a:xfrm>
            <a:off x="1393825" y="173038"/>
            <a:ext cx="72390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32774" name="Rectangle 6"/>
          <p:cNvSpPr>
            <a:spLocks noGrp="1" noChangeArrowheads="1"/>
          </p:cNvSpPr>
          <p:nvPr>
            <p:ph type="ctrTitle"/>
          </p:nvPr>
        </p:nvSpPr>
        <p:spPr>
          <a:xfrm>
            <a:off x="1258888" y="260350"/>
            <a:ext cx="7239000" cy="1444625"/>
          </a:xfrm>
        </p:spPr>
        <p:txBody>
          <a:bodyPr/>
          <a:lstStyle>
            <a:lvl1pPr>
              <a:defRPr sz="4000"/>
            </a:lvl1pPr>
          </a:lstStyle>
          <a:p>
            <a:pPr lvl="0"/>
            <a:r>
              <a:rPr lang="en-GB" noProof="0"/>
              <a:t>Click to edit Master title style</a:t>
            </a:r>
          </a:p>
        </p:txBody>
      </p:sp>
      <p:sp>
        <p:nvSpPr>
          <p:cNvPr id="32775" name="Rectangle 7"/>
          <p:cNvSpPr>
            <a:spLocks noGrp="1" noChangeArrowheads="1"/>
          </p:cNvSpPr>
          <p:nvPr>
            <p:ph type="subTitle" idx="1"/>
          </p:nvPr>
        </p:nvSpPr>
        <p:spPr>
          <a:xfrm>
            <a:off x="1443038" y="3427413"/>
            <a:ext cx="7239000" cy="1752600"/>
          </a:xfrm>
        </p:spPr>
        <p:txBody>
          <a:bodyPr/>
          <a:lstStyle>
            <a:lvl1pPr marL="0" indent="0">
              <a:buFont typeface="Wingdings" charset="0"/>
              <a:buNone/>
              <a:defRPr/>
            </a:lvl1pPr>
          </a:lstStyle>
          <a:p>
            <a:pPr lvl="0"/>
            <a:r>
              <a:rPr lang="en-GB" noProof="0"/>
              <a:t>Click to edit Master subtitle style</a:t>
            </a:r>
          </a:p>
        </p:txBody>
      </p:sp>
      <p:sp>
        <p:nvSpPr>
          <p:cNvPr id="5" name="Rectangle 8"/>
          <p:cNvSpPr>
            <a:spLocks noGrp="1" noChangeArrowheads="1"/>
          </p:cNvSpPr>
          <p:nvPr>
            <p:ph type="dt" sz="half" idx="10"/>
          </p:nvPr>
        </p:nvSpPr>
        <p:spPr/>
        <p:txBody>
          <a:bodyPr/>
          <a:lstStyle>
            <a:lvl1pPr>
              <a:defRPr/>
            </a:lvl1pPr>
          </a:lstStyle>
          <a:p>
            <a:pPr>
              <a:defRPr/>
            </a:pPr>
            <a:endParaRPr lang="en-GB"/>
          </a:p>
        </p:txBody>
      </p:sp>
      <p:sp>
        <p:nvSpPr>
          <p:cNvPr id="6" name="Rectangle 9"/>
          <p:cNvSpPr>
            <a:spLocks noGrp="1" noChangeArrowheads="1"/>
          </p:cNvSpPr>
          <p:nvPr>
            <p:ph type="ftr" sz="quarter" idx="11"/>
          </p:nvPr>
        </p:nvSpPr>
        <p:spPr/>
        <p:txBody>
          <a:bodyPr/>
          <a:lstStyle>
            <a:lvl1pPr>
              <a:defRPr/>
            </a:lvl1pPr>
          </a:lstStyle>
          <a:p>
            <a:pPr>
              <a:defRPr/>
            </a:pPr>
            <a:endParaRPr lang="en-GB"/>
          </a:p>
        </p:txBody>
      </p:sp>
      <p:sp>
        <p:nvSpPr>
          <p:cNvPr id="7" name="Rectangle 10"/>
          <p:cNvSpPr>
            <a:spLocks noGrp="1" noChangeArrowheads="1"/>
          </p:cNvSpPr>
          <p:nvPr>
            <p:ph type="sldNum" sz="quarter" idx="12"/>
          </p:nvPr>
        </p:nvSpPr>
        <p:spPr/>
        <p:txBody>
          <a:bodyPr/>
          <a:lstStyle>
            <a:lvl1pPr>
              <a:defRPr/>
            </a:lvl1pPr>
          </a:lstStyle>
          <a:p>
            <a:fld id="{8D5929EE-1EEA-C143-8398-23C8C9596FD6}" type="slidenum">
              <a:rPr lang="en-GB" altLang="sv-SE"/>
              <a:pPr/>
              <a:t>‹#›</a:t>
            </a:fld>
            <a:endParaRPr lang="en-GB" altLang="sv-SE"/>
          </a:p>
        </p:txBody>
      </p:sp>
    </p:spTree>
    <p:extLst>
      <p:ext uri="{BB962C8B-B14F-4D97-AF65-F5344CB8AC3E}">
        <p14:creationId xmlns:p14="http://schemas.microsoft.com/office/powerpoint/2010/main" val="1709458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fld id="{B65A2CF3-50D7-754F-A954-F23EC1969D2C}" type="slidenum">
              <a:rPr lang="en-GB" altLang="sv-SE"/>
              <a:pPr/>
              <a:t>‹#›</a:t>
            </a:fld>
            <a:endParaRPr lang="en-GB" altLang="sv-SE"/>
          </a:p>
        </p:txBody>
      </p:sp>
    </p:spTree>
    <p:extLst>
      <p:ext uri="{BB962C8B-B14F-4D97-AF65-F5344CB8AC3E}">
        <p14:creationId xmlns:p14="http://schemas.microsoft.com/office/powerpoint/2010/main" val="1785723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56413" y="301625"/>
            <a:ext cx="1827212" cy="564038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1370013" y="301625"/>
            <a:ext cx="5334000" cy="564038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fld id="{45F3D486-ED6D-4043-A85C-7CADDE1D0EE1}" type="slidenum">
              <a:rPr lang="en-GB" altLang="sv-SE"/>
              <a:pPr/>
              <a:t>‹#›</a:t>
            </a:fld>
            <a:endParaRPr lang="en-GB" altLang="sv-SE"/>
          </a:p>
        </p:txBody>
      </p:sp>
    </p:spTree>
    <p:extLst>
      <p:ext uri="{BB962C8B-B14F-4D97-AF65-F5344CB8AC3E}">
        <p14:creationId xmlns:p14="http://schemas.microsoft.com/office/powerpoint/2010/main" val="1570208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Rubrik, innehåll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370013" y="301625"/>
            <a:ext cx="7313612" cy="1143000"/>
          </a:xfrm>
        </p:spPr>
        <p:txBody>
          <a:bodyPr/>
          <a:lstStyle/>
          <a:p>
            <a:r>
              <a:rPr lang="sv-SE"/>
              <a:t>Klicka här för att ändra format</a:t>
            </a:r>
          </a:p>
        </p:txBody>
      </p:sp>
      <p:sp>
        <p:nvSpPr>
          <p:cNvPr id="3" name="Platshållare för innehåll 2"/>
          <p:cNvSpPr>
            <a:spLocks noGrp="1"/>
          </p:cNvSpPr>
          <p:nvPr>
            <p:ph sz="half" idx="1"/>
          </p:nvPr>
        </p:nvSpPr>
        <p:spPr>
          <a:xfrm>
            <a:off x="1370013" y="1827213"/>
            <a:ext cx="3579812"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2"/>
          </p:nvPr>
        </p:nvSpPr>
        <p:spPr>
          <a:xfrm>
            <a:off x="5102225" y="1827213"/>
            <a:ext cx="35814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p:cNvSpPr>
            <a:spLocks noGrp="1"/>
          </p:cNvSpPr>
          <p:nvPr>
            <p:ph sz="quarter" idx="3"/>
          </p:nvPr>
        </p:nvSpPr>
        <p:spPr>
          <a:xfrm>
            <a:off x="5102225" y="3960813"/>
            <a:ext cx="35814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ectangle 8"/>
          <p:cNvSpPr>
            <a:spLocks noGrp="1" noChangeArrowheads="1"/>
          </p:cNvSpPr>
          <p:nvPr>
            <p:ph type="dt" sz="half" idx="10"/>
          </p:nvPr>
        </p:nvSpPr>
        <p:spPr>
          <a:ln/>
        </p:spPr>
        <p:txBody>
          <a:bodyPr/>
          <a:lstStyle>
            <a:lvl1pPr>
              <a:defRPr/>
            </a:lvl1pPr>
          </a:lstStyle>
          <a:p>
            <a:pPr>
              <a:defRPr/>
            </a:pPr>
            <a:endParaRPr lang="en-GB"/>
          </a:p>
        </p:txBody>
      </p:sp>
      <p:sp>
        <p:nvSpPr>
          <p:cNvPr id="7" name="Rectangle 9"/>
          <p:cNvSpPr>
            <a:spLocks noGrp="1" noChangeArrowheads="1"/>
          </p:cNvSpPr>
          <p:nvPr>
            <p:ph type="ftr" sz="quarter" idx="11"/>
          </p:nvPr>
        </p:nvSpPr>
        <p:spPr>
          <a:ln/>
        </p:spPr>
        <p:txBody>
          <a:bodyPr/>
          <a:lstStyle>
            <a:lvl1pPr>
              <a:defRPr/>
            </a:lvl1pPr>
          </a:lstStyle>
          <a:p>
            <a:pPr>
              <a:defRPr/>
            </a:pPr>
            <a:endParaRPr lang="en-GB"/>
          </a:p>
        </p:txBody>
      </p:sp>
      <p:sp>
        <p:nvSpPr>
          <p:cNvPr id="8" name="Rectangle 10"/>
          <p:cNvSpPr>
            <a:spLocks noGrp="1" noChangeArrowheads="1"/>
          </p:cNvSpPr>
          <p:nvPr>
            <p:ph type="sldNum" sz="quarter" idx="12"/>
          </p:nvPr>
        </p:nvSpPr>
        <p:spPr>
          <a:ln/>
        </p:spPr>
        <p:txBody>
          <a:bodyPr/>
          <a:lstStyle>
            <a:lvl1pPr>
              <a:defRPr/>
            </a:lvl1pPr>
          </a:lstStyle>
          <a:p>
            <a:fld id="{CC546401-A779-9542-BCA0-C1ECFCA14443}" type="slidenum">
              <a:rPr lang="en-GB" altLang="sv-SE"/>
              <a:pPr/>
              <a:t>‹#›</a:t>
            </a:fld>
            <a:endParaRPr lang="en-GB" altLang="sv-SE"/>
          </a:p>
        </p:txBody>
      </p:sp>
    </p:spTree>
    <p:extLst>
      <p:ext uri="{BB962C8B-B14F-4D97-AF65-F5344CB8AC3E}">
        <p14:creationId xmlns:p14="http://schemas.microsoft.com/office/powerpoint/2010/main" val="69200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CC2F47B8-D160-9243-9F21-A70B8880B188}" type="slidenum">
              <a:rPr lang="en-GB" altLang="sv-SE"/>
              <a:pPr/>
              <a:t>‹#›</a:t>
            </a:fld>
            <a:endParaRPr lang="en-GB" altLang="sv-SE"/>
          </a:p>
        </p:txBody>
      </p:sp>
    </p:spTree>
    <p:extLst>
      <p:ext uri="{BB962C8B-B14F-4D97-AF65-F5344CB8AC3E}">
        <p14:creationId xmlns:p14="http://schemas.microsoft.com/office/powerpoint/2010/main" val="1264705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35AC82AC-3185-BA4A-A89E-D5DC8ED14427}" type="slidenum">
              <a:rPr lang="en-GB" altLang="sv-SE"/>
              <a:pPr/>
              <a:t>‹#›</a:t>
            </a:fld>
            <a:endParaRPr lang="en-GB" altLang="sv-SE"/>
          </a:p>
        </p:txBody>
      </p:sp>
    </p:spTree>
    <p:extLst>
      <p:ext uri="{BB962C8B-B14F-4D97-AF65-F5344CB8AC3E}">
        <p14:creationId xmlns:p14="http://schemas.microsoft.com/office/powerpoint/2010/main" val="105544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D2340090-B262-D944-85CA-572553AC4126}" type="slidenum">
              <a:rPr lang="en-GB" altLang="sv-SE"/>
              <a:pPr/>
              <a:t>‹#›</a:t>
            </a:fld>
            <a:endParaRPr lang="en-GB" altLang="sv-SE"/>
          </a:p>
        </p:txBody>
      </p:sp>
    </p:spTree>
    <p:extLst>
      <p:ext uri="{BB962C8B-B14F-4D97-AF65-F5344CB8AC3E}">
        <p14:creationId xmlns:p14="http://schemas.microsoft.com/office/powerpoint/2010/main" val="72011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2E3749D9-42F9-C240-9534-268DE286AB4D}" type="slidenum">
              <a:rPr lang="en-GB" altLang="sv-SE"/>
              <a:pPr/>
              <a:t>‹#›</a:t>
            </a:fld>
            <a:endParaRPr lang="en-GB" altLang="sv-SE"/>
          </a:p>
        </p:txBody>
      </p:sp>
    </p:spTree>
    <p:extLst>
      <p:ext uri="{BB962C8B-B14F-4D97-AF65-F5344CB8AC3E}">
        <p14:creationId xmlns:p14="http://schemas.microsoft.com/office/powerpoint/2010/main" val="1266205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87168C3A-528F-464C-B53F-93259F81BAF7}" type="slidenum">
              <a:rPr lang="en-GB" altLang="sv-SE"/>
              <a:pPr/>
              <a:t>‹#›</a:t>
            </a:fld>
            <a:endParaRPr lang="en-GB" altLang="sv-SE"/>
          </a:p>
        </p:txBody>
      </p:sp>
    </p:spTree>
    <p:extLst>
      <p:ext uri="{BB962C8B-B14F-4D97-AF65-F5344CB8AC3E}">
        <p14:creationId xmlns:p14="http://schemas.microsoft.com/office/powerpoint/2010/main" val="1704800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41E92953-C3E4-EF4D-9AC7-192D4012DD36}" type="slidenum">
              <a:rPr lang="en-GB" altLang="sv-SE"/>
              <a:pPr/>
              <a:t>‹#›</a:t>
            </a:fld>
            <a:endParaRPr lang="en-GB" altLang="sv-SE"/>
          </a:p>
        </p:txBody>
      </p:sp>
    </p:spTree>
    <p:extLst>
      <p:ext uri="{BB962C8B-B14F-4D97-AF65-F5344CB8AC3E}">
        <p14:creationId xmlns:p14="http://schemas.microsoft.com/office/powerpoint/2010/main" val="857168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390C826D-EFD1-E846-B7B7-47512856719A}" type="slidenum">
              <a:rPr lang="en-GB" altLang="sv-SE"/>
              <a:pPr/>
              <a:t>‹#›</a:t>
            </a:fld>
            <a:endParaRPr lang="en-GB" altLang="sv-SE"/>
          </a:p>
        </p:txBody>
      </p:sp>
    </p:spTree>
    <p:extLst>
      <p:ext uri="{BB962C8B-B14F-4D97-AF65-F5344CB8AC3E}">
        <p14:creationId xmlns:p14="http://schemas.microsoft.com/office/powerpoint/2010/main" val="1109868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fld id="{7B0DE51E-5A19-F045-83EA-B422067C84A8}" type="slidenum">
              <a:rPr lang="en-GB" altLang="sv-SE"/>
              <a:pPr/>
              <a:t>‹#›</a:t>
            </a:fld>
            <a:endParaRPr lang="en-GB" altLang="sv-SE"/>
          </a:p>
        </p:txBody>
      </p:sp>
    </p:spTree>
    <p:extLst>
      <p:ext uri="{BB962C8B-B14F-4D97-AF65-F5344CB8AC3E}">
        <p14:creationId xmlns:p14="http://schemas.microsoft.com/office/powerpoint/2010/main" val="1379113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72C5D1AE-7F14-4643-974B-3F794800237E}" type="slidenum">
              <a:rPr lang="en-GB" altLang="sv-SE"/>
              <a:pPr/>
              <a:t>‹#›</a:t>
            </a:fld>
            <a:endParaRPr lang="en-GB" altLang="sv-SE"/>
          </a:p>
        </p:txBody>
      </p:sp>
    </p:spTree>
    <p:extLst>
      <p:ext uri="{BB962C8B-B14F-4D97-AF65-F5344CB8AC3E}">
        <p14:creationId xmlns:p14="http://schemas.microsoft.com/office/powerpoint/2010/main" val="520081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BF066629-6B79-9E4C-9E89-8EEB86DEAB65}" type="slidenum">
              <a:rPr lang="en-GB" altLang="sv-SE"/>
              <a:pPr/>
              <a:t>‹#›</a:t>
            </a:fld>
            <a:endParaRPr lang="en-GB" altLang="sv-SE"/>
          </a:p>
        </p:txBody>
      </p:sp>
    </p:spTree>
    <p:extLst>
      <p:ext uri="{BB962C8B-B14F-4D97-AF65-F5344CB8AC3E}">
        <p14:creationId xmlns:p14="http://schemas.microsoft.com/office/powerpoint/2010/main" val="749209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F5374458-4BA4-A642-A27F-9D8AD3D25A3D}" type="slidenum">
              <a:rPr lang="en-GB" altLang="sv-SE"/>
              <a:pPr/>
              <a:t>‹#›</a:t>
            </a:fld>
            <a:endParaRPr lang="en-GB" altLang="sv-SE"/>
          </a:p>
        </p:txBody>
      </p:sp>
    </p:spTree>
    <p:extLst>
      <p:ext uri="{BB962C8B-B14F-4D97-AF65-F5344CB8AC3E}">
        <p14:creationId xmlns:p14="http://schemas.microsoft.com/office/powerpoint/2010/main" val="1267914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F2CF501A-63D4-DF4B-93D4-13637EAC1F70}" type="slidenum">
              <a:rPr lang="en-GB" altLang="sv-SE"/>
              <a:pPr/>
              <a:t>‹#›</a:t>
            </a:fld>
            <a:endParaRPr lang="en-GB" altLang="sv-SE"/>
          </a:p>
        </p:txBody>
      </p:sp>
    </p:spTree>
    <p:extLst>
      <p:ext uri="{BB962C8B-B14F-4D97-AF65-F5344CB8AC3E}">
        <p14:creationId xmlns:p14="http://schemas.microsoft.com/office/powerpoint/2010/main" val="36272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fld id="{B96CFB0B-5931-4D48-A684-A7689443F32D}" type="slidenum">
              <a:rPr lang="en-GB" altLang="sv-SE"/>
              <a:pPr/>
              <a:t>‹#›</a:t>
            </a:fld>
            <a:endParaRPr lang="en-GB" altLang="sv-SE"/>
          </a:p>
        </p:txBody>
      </p:sp>
    </p:spTree>
    <p:extLst>
      <p:ext uri="{BB962C8B-B14F-4D97-AF65-F5344CB8AC3E}">
        <p14:creationId xmlns:p14="http://schemas.microsoft.com/office/powerpoint/2010/main" val="962415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fld id="{7A5EC498-B0E3-3E4D-8CAF-4506A25AD4E8}" type="slidenum">
              <a:rPr lang="en-GB" altLang="sv-SE"/>
              <a:pPr/>
              <a:t>‹#›</a:t>
            </a:fld>
            <a:endParaRPr lang="en-GB" altLang="sv-SE"/>
          </a:p>
        </p:txBody>
      </p:sp>
    </p:spTree>
    <p:extLst>
      <p:ext uri="{BB962C8B-B14F-4D97-AF65-F5344CB8AC3E}">
        <p14:creationId xmlns:p14="http://schemas.microsoft.com/office/powerpoint/2010/main" val="476193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8"/>
          <p:cNvSpPr>
            <a:spLocks noGrp="1" noChangeArrowheads="1"/>
          </p:cNvSpPr>
          <p:nvPr>
            <p:ph type="dt" sz="half" idx="10"/>
          </p:nvPr>
        </p:nvSpPr>
        <p:spPr>
          <a:ln/>
        </p:spPr>
        <p:txBody>
          <a:bodyPr/>
          <a:lstStyle>
            <a:lvl1pPr>
              <a:defRPr/>
            </a:lvl1pPr>
          </a:lstStyle>
          <a:p>
            <a:pPr>
              <a:defRPr/>
            </a:pPr>
            <a:endParaRPr lang="en-GB"/>
          </a:p>
        </p:txBody>
      </p:sp>
      <p:sp>
        <p:nvSpPr>
          <p:cNvPr id="8" name="Rectangle 9"/>
          <p:cNvSpPr>
            <a:spLocks noGrp="1" noChangeArrowheads="1"/>
          </p:cNvSpPr>
          <p:nvPr>
            <p:ph type="ftr" sz="quarter" idx="11"/>
          </p:nvPr>
        </p:nvSpPr>
        <p:spPr>
          <a:ln/>
        </p:spPr>
        <p:txBody>
          <a:bodyPr/>
          <a:lstStyle>
            <a:lvl1pPr>
              <a:defRPr/>
            </a:lvl1pPr>
          </a:lstStyle>
          <a:p>
            <a:pPr>
              <a:defRPr/>
            </a:pPr>
            <a:endParaRPr lang="en-GB"/>
          </a:p>
        </p:txBody>
      </p:sp>
      <p:sp>
        <p:nvSpPr>
          <p:cNvPr id="9" name="Rectangle 10"/>
          <p:cNvSpPr>
            <a:spLocks noGrp="1" noChangeArrowheads="1"/>
          </p:cNvSpPr>
          <p:nvPr>
            <p:ph type="sldNum" sz="quarter" idx="12"/>
          </p:nvPr>
        </p:nvSpPr>
        <p:spPr>
          <a:ln/>
        </p:spPr>
        <p:txBody>
          <a:bodyPr/>
          <a:lstStyle>
            <a:lvl1pPr>
              <a:defRPr/>
            </a:lvl1pPr>
          </a:lstStyle>
          <a:p>
            <a:fld id="{DE777F6D-C34E-B74A-B983-73BE352A695C}" type="slidenum">
              <a:rPr lang="en-GB" altLang="sv-SE"/>
              <a:pPr/>
              <a:t>‹#›</a:t>
            </a:fld>
            <a:endParaRPr lang="en-GB" altLang="sv-SE"/>
          </a:p>
        </p:txBody>
      </p:sp>
    </p:spTree>
    <p:extLst>
      <p:ext uri="{BB962C8B-B14F-4D97-AF65-F5344CB8AC3E}">
        <p14:creationId xmlns:p14="http://schemas.microsoft.com/office/powerpoint/2010/main" val="1863043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8"/>
          <p:cNvSpPr>
            <a:spLocks noGrp="1" noChangeArrowheads="1"/>
          </p:cNvSpPr>
          <p:nvPr>
            <p:ph type="dt" sz="half" idx="10"/>
          </p:nvPr>
        </p:nvSpPr>
        <p:spPr>
          <a:ln/>
        </p:spPr>
        <p:txBody>
          <a:bodyPr/>
          <a:lstStyle>
            <a:lvl1pPr>
              <a:defRPr/>
            </a:lvl1pPr>
          </a:lstStyle>
          <a:p>
            <a:pPr>
              <a:defRPr/>
            </a:pPr>
            <a:endParaRPr lang="en-GB"/>
          </a:p>
        </p:txBody>
      </p:sp>
      <p:sp>
        <p:nvSpPr>
          <p:cNvPr id="4" name="Rectangle 9"/>
          <p:cNvSpPr>
            <a:spLocks noGrp="1" noChangeArrowheads="1"/>
          </p:cNvSpPr>
          <p:nvPr>
            <p:ph type="ftr" sz="quarter" idx="11"/>
          </p:nvPr>
        </p:nvSpPr>
        <p:spPr>
          <a:ln/>
        </p:spPr>
        <p:txBody>
          <a:bodyPr/>
          <a:lstStyle>
            <a:lvl1pPr>
              <a:defRPr/>
            </a:lvl1pPr>
          </a:lstStyle>
          <a:p>
            <a:pPr>
              <a:defRPr/>
            </a:pPr>
            <a:endParaRPr lang="en-GB"/>
          </a:p>
        </p:txBody>
      </p:sp>
      <p:sp>
        <p:nvSpPr>
          <p:cNvPr id="5" name="Rectangle 10"/>
          <p:cNvSpPr>
            <a:spLocks noGrp="1" noChangeArrowheads="1"/>
          </p:cNvSpPr>
          <p:nvPr>
            <p:ph type="sldNum" sz="quarter" idx="12"/>
          </p:nvPr>
        </p:nvSpPr>
        <p:spPr>
          <a:ln/>
        </p:spPr>
        <p:txBody>
          <a:bodyPr/>
          <a:lstStyle>
            <a:lvl1pPr>
              <a:defRPr/>
            </a:lvl1pPr>
          </a:lstStyle>
          <a:p>
            <a:fld id="{D42C52F0-EF72-BC4E-B5ED-A2CDFD7B475A}" type="slidenum">
              <a:rPr lang="en-GB" altLang="sv-SE"/>
              <a:pPr/>
              <a:t>‹#›</a:t>
            </a:fld>
            <a:endParaRPr lang="en-GB" altLang="sv-SE"/>
          </a:p>
        </p:txBody>
      </p:sp>
    </p:spTree>
    <p:extLst>
      <p:ext uri="{BB962C8B-B14F-4D97-AF65-F5344CB8AC3E}">
        <p14:creationId xmlns:p14="http://schemas.microsoft.com/office/powerpoint/2010/main" val="1865741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GB"/>
          </a:p>
        </p:txBody>
      </p:sp>
      <p:sp>
        <p:nvSpPr>
          <p:cNvPr id="3" name="Rectangle 9"/>
          <p:cNvSpPr>
            <a:spLocks noGrp="1" noChangeArrowheads="1"/>
          </p:cNvSpPr>
          <p:nvPr>
            <p:ph type="ftr" sz="quarter" idx="11"/>
          </p:nvPr>
        </p:nvSpPr>
        <p:spPr>
          <a:ln/>
        </p:spPr>
        <p:txBody>
          <a:bodyPr/>
          <a:lstStyle>
            <a:lvl1pPr>
              <a:defRPr/>
            </a:lvl1pPr>
          </a:lstStyle>
          <a:p>
            <a:pPr>
              <a:defRPr/>
            </a:pPr>
            <a:endParaRPr lang="en-GB"/>
          </a:p>
        </p:txBody>
      </p:sp>
      <p:sp>
        <p:nvSpPr>
          <p:cNvPr id="4" name="Rectangle 10"/>
          <p:cNvSpPr>
            <a:spLocks noGrp="1" noChangeArrowheads="1"/>
          </p:cNvSpPr>
          <p:nvPr>
            <p:ph type="sldNum" sz="quarter" idx="12"/>
          </p:nvPr>
        </p:nvSpPr>
        <p:spPr>
          <a:ln/>
        </p:spPr>
        <p:txBody>
          <a:bodyPr/>
          <a:lstStyle>
            <a:lvl1pPr>
              <a:defRPr/>
            </a:lvl1pPr>
          </a:lstStyle>
          <a:p>
            <a:fld id="{59BC4FCE-6F63-C844-AB8C-60C97420DD07}" type="slidenum">
              <a:rPr lang="en-GB" altLang="sv-SE"/>
              <a:pPr/>
              <a:t>‹#›</a:t>
            </a:fld>
            <a:endParaRPr lang="en-GB" altLang="sv-SE"/>
          </a:p>
        </p:txBody>
      </p:sp>
    </p:spTree>
    <p:extLst>
      <p:ext uri="{BB962C8B-B14F-4D97-AF65-F5344CB8AC3E}">
        <p14:creationId xmlns:p14="http://schemas.microsoft.com/office/powerpoint/2010/main" val="2107148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fld id="{6DC932A7-BE48-3041-865E-2B4DDFFB5DAF}" type="slidenum">
              <a:rPr lang="en-GB" altLang="sv-SE"/>
              <a:pPr/>
              <a:t>‹#›</a:t>
            </a:fld>
            <a:endParaRPr lang="en-GB" altLang="sv-SE"/>
          </a:p>
        </p:txBody>
      </p:sp>
    </p:spTree>
    <p:extLst>
      <p:ext uri="{BB962C8B-B14F-4D97-AF65-F5344CB8AC3E}">
        <p14:creationId xmlns:p14="http://schemas.microsoft.com/office/powerpoint/2010/main" val="683999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fld id="{EA9C7E1B-2D9D-294F-B77A-03609E1A848F}" type="slidenum">
              <a:rPr lang="en-GB" altLang="sv-SE"/>
              <a:pPr/>
              <a:t>‹#›</a:t>
            </a:fld>
            <a:endParaRPr lang="en-GB" altLang="sv-SE"/>
          </a:p>
        </p:txBody>
      </p:sp>
    </p:spTree>
    <p:extLst>
      <p:ext uri="{BB962C8B-B14F-4D97-AF65-F5344CB8AC3E}">
        <p14:creationId xmlns:p14="http://schemas.microsoft.com/office/powerpoint/2010/main" val="506087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1258888" y="162877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GB" altLang="sv-SE"/>
              <a:t>Click to edit Master title style</a:t>
            </a:r>
          </a:p>
        </p:txBody>
      </p:sp>
      <p:sp>
        <p:nvSpPr>
          <p:cNvPr id="1027" name="Rectangle 7"/>
          <p:cNvSpPr>
            <a:spLocks noGrp="1" noChangeArrowheads="1"/>
          </p:cNvSpPr>
          <p:nvPr>
            <p:ph type="body" idx="1"/>
          </p:nvPr>
        </p:nvSpPr>
        <p:spPr bwMode="auto">
          <a:xfrm>
            <a:off x="1476375" y="3573463"/>
            <a:ext cx="7313613"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sv-SE"/>
              <a:t>Click to edit Master text styles</a:t>
            </a:r>
          </a:p>
          <a:p>
            <a:pPr lvl="1"/>
            <a:r>
              <a:rPr lang="en-GB" altLang="sv-SE"/>
              <a:t>Second level</a:t>
            </a:r>
          </a:p>
          <a:p>
            <a:pPr lvl="2"/>
            <a:r>
              <a:rPr lang="en-GB" altLang="sv-SE"/>
              <a:t>Third level</a:t>
            </a:r>
          </a:p>
          <a:p>
            <a:pPr lvl="3"/>
            <a:r>
              <a:rPr lang="en-GB" altLang="sv-SE"/>
              <a:t>Fourth level</a:t>
            </a:r>
          </a:p>
          <a:p>
            <a:pPr lvl="4"/>
            <a:r>
              <a:rPr lang="en-GB" altLang="sv-SE"/>
              <a:t>Fifth level</a:t>
            </a:r>
          </a:p>
        </p:txBody>
      </p:sp>
      <p:sp>
        <p:nvSpPr>
          <p:cNvPr id="31752" name="Rectangle 8"/>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mn-lt"/>
                <a:ea typeface="ＭＳ Ｐゴシック" charset="0"/>
                <a:cs typeface="+mn-cs"/>
              </a:defRPr>
            </a:lvl1pPr>
          </a:lstStyle>
          <a:p>
            <a:pPr>
              <a:defRPr/>
            </a:pPr>
            <a:endParaRPr lang="en-GB"/>
          </a:p>
        </p:txBody>
      </p:sp>
      <p:sp>
        <p:nvSpPr>
          <p:cNvPr id="31753" name="Rectangle 9"/>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mn-lt"/>
                <a:ea typeface="ＭＳ Ｐゴシック" charset="0"/>
                <a:cs typeface="+mn-cs"/>
              </a:defRPr>
            </a:lvl1pPr>
          </a:lstStyle>
          <a:p>
            <a:pPr>
              <a:defRPr/>
            </a:pPr>
            <a:endParaRPr lang="en-GB"/>
          </a:p>
        </p:txBody>
      </p:sp>
      <p:sp>
        <p:nvSpPr>
          <p:cNvPr id="31754" name="Rectangle 10"/>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Verdana" charset="0"/>
              </a:defRPr>
            </a:lvl1pPr>
          </a:lstStyle>
          <a:p>
            <a:fld id="{BE70878D-C203-CC4C-B496-A2EBA08537F8}" type="slidenum">
              <a:rPr lang="en-GB" altLang="sv-SE"/>
              <a:pPr/>
              <a:t>‹#›</a:t>
            </a:fld>
            <a:endParaRPr lang="en-GB" altLang="sv-SE"/>
          </a:p>
        </p:txBody>
      </p:sp>
      <p:pic>
        <p:nvPicPr>
          <p:cNvPr id="1031" name="Bildobjekt 3" descr="Logo_1600_230_v1.jpg"/>
          <p:cNvPicPr>
            <a:picLocks noChangeAspect="1"/>
          </p:cNvPicPr>
          <p:nvPr userDrawn="1"/>
        </p:nvPicPr>
        <p:blipFill>
          <a:blip r:embed="rId14">
            <a:extLst>
              <a:ext uri="{28A0092B-C50C-407E-A947-70E740481C1C}">
                <a14:useLocalDpi xmlns:a14="http://schemas.microsoft.com/office/drawing/2010/main" val="0"/>
              </a:ext>
            </a:extLst>
          </a:blip>
          <a:srcRect l="13538" r="15605"/>
          <a:stretch>
            <a:fillRect/>
          </a:stretch>
        </p:blipFill>
        <p:spPr bwMode="auto">
          <a:xfrm>
            <a:off x="1258888" y="115888"/>
            <a:ext cx="64785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21"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 id="2147484309" r:id="rId12"/>
  </p:sldLayoutIdLst>
  <p:hf hdr="0" ftr="0" dt="0"/>
  <p:txStyles>
    <p:titleStyle>
      <a:lvl1pPr algn="l" rtl="0" eaLnBrk="0" fontAlgn="base" hangingPunct="0">
        <a:spcBef>
          <a:spcPct val="0"/>
        </a:spcBef>
        <a:spcAft>
          <a:spcPct val="0"/>
        </a:spcAft>
        <a:defRPr sz="36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3600">
          <a:solidFill>
            <a:schemeClr val="tx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3600">
          <a:solidFill>
            <a:schemeClr val="tx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3600">
          <a:solidFill>
            <a:schemeClr val="tx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3600">
          <a:solidFill>
            <a:schemeClr val="tx2"/>
          </a:solidFill>
          <a:latin typeface="Arial" charset="0"/>
          <a:ea typeface="MS PGothic" panose="020B0600070205080204" pitchFamily="34" charset="-128"/>
          <a:cs typeface="MS PGothic" charset="0"/>
        </a:defRPr>
      </a:lvl5pPr>
      <a:lvl6pPr marL="457200" algn="l" rtl="0" fontAlgn="base">
        <a:spcBef>
          <a:spcPct val="0"/>
        </a:spcBef>
        <a:spcAft>
          <a:spcPct val="0"/>
        </a:spcAft>
        <a:defRPr sz="3600">
          <a:solidFill>
            <a:schemeClr val="tx2"/>
          </a:solidFill>
          <a:latin typeface="Arial" charset="0"/>
          <a:ea typeface="ＭＳ Ｐゴシック" charset="0"/>
        </a:defRPr>
      </a:lvl6pPr>
      <a:lvl7pPr marL="914400" algn="l" rtl="0" fontAlgn="base">
        <a:spcBef>
          <a:spcPct val="0"/>
        </a:spcBef>
        <a:spcAft>
          <a:spcPct val="0"/>
        </a:spcAft>
        <a:defRPr sz="3600">
          <a:solidFill>
            <a:schemeClr val="tx2"/>
          </a:solidFill>
          <a:latin typeface="Arial" charset="0"/>
          <a:ea typeface="ＭＳ Ｐゴシック" charset="0"/>
        </a:defRPr>
      </a:lvl7pPr>
      <a:lvl8pPr marL="1371600" algn="l" rtl="0" fontAlgn="base">
        <a:spcBef>
          <a:spcPct val="0"/>
        </a:spcBef>
        <a:spcAft>
          <a:spcPct val="0"/>
        </a:spcAft>
        <a:defRPr sz="3600">
          <a:solidFill>
            <a:schemeClr val="tx2"/>
          </a:solidFill>
          <a:latin typeface="Arial" charset="0"/>
          <a:ea typeface="ＭＳ Ｐゴシック" charset="0"/>
        </a:defRPr>
      </a:lvl8pPr>
      <a:lvl9pPr marL="1828800" algn="l" rtl="0" fontAlgn="base">
        <a:spcBef>
          <a:spcPct val="0"/>
        </a:spcBef>
        <a:spcAft>
          <a:spcPct val="0"/>
        </a:spcAft>
        <a:defRPr sz="36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2"/>
        </a:buClr>
        <a:buSzPct val="70000"/>
        <a:buFont typeface="Wingdings" charset="2"/>
        <a:buChar char="¡"/>
        <a:defRPr sz="29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lr>
          <a:schemeClr val="accent2"/>
        </a:buClr>
        <a:buSzPct val="70000"/>
        <a:buFont typeface="Wingdings" charset="2"/>
        <a:buChar char="l"/>
        <a:defRPr sz="25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lr>
          <a:schemeClr val="tx2"/>
        </a:buClr>
        <a:buSzPct val="65000"/>
        <a:buFont typeface="Wingdings" charset="2"/>
        <a:buChar char="¡"/>
        <a:defRPr sz="2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chemeClr val="accent2"/>
        </a:buClr>
        <a:buSzPct val="70000"/>
        <a:buFont typeface="Wingdings" charset="2"/>
        <a:buChar char="l"/>
        <a:defRPr sz="19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lr>
          <a:schemeClr val="tx2"/>
        </a:buClr>
        <a:buSzPct val="60000"/>
        <a:buFont typeface="Wingdings" charset="2"/>
        <a:buChar char="¡"/>
        <a:defRPr sz="19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lr>
          <a:schemeClr val="tx2"/>
        </a:buClr>
        <a:buSzPct val="60000"/>
        <a:buFont typeface="Wingdings" charset="0"/>
        <a:buChar char="¡"/>
        <a:defRPr sz="1900">
          <a:solidFill>
            <a:schemeClr val="tx1"/>
          </a:solidFill>
          <a:latin typeface="+mn-lt"/>
          <a:ea typeface="+mn-ea"/>
        </a:defRPr>
      </a:lvl6pPr>
      <a:lvl7pPr marL="2971800" indent="-228600" algn="l" rtl="0" fontAlgn="base">
        <a:spcBef>
          <a:spcPct val="20000"/>
        </a:spcBef>
        <a:spcAft>
          <a:spcPct val="0"/>
        </a:spcAft>
        <a:buClr>
          <a:schemeClr val="tx2"/>
        </a:buClr>
        <a:buSzPct val="60000"/>
        <a:buFont typeface="Wingdings" charset="0"/>
        <a:buChar char="¡"/>
        <a:defRPr sz="1900">
          <a:solidFill>
            <a:schemeClr val="tx1"/>
          </a:solidFill>
          <a:latin typeface="+mn-lt"/>
          <a:ea typeface="+mn-ea"/>
        </a:defRPr>
      </a:lvl7pPr>
      <a:lvl8pPr marL="3429000" indent="-228600" algn="l" rtl="0" fontAlgn="base">
        <a:spcBef>
          <a:spcPct val="20000"/>
        </a:spcBef>
        <a:spcAft>
          <a:spcPct val="0"/>
        </a:spcAft>
        <a:buClr>
          <a:schemeClr val="tx2"/>
        </a:buClr>
        <a:buSzPct val="60000"/>
        <a:buFont typeface="Wingdings" charset="0"/>
        <a:buChar char="¡"/>
        <a:defRPr sz="1900">
          <a:solidFill>
            <a:schemeClr val="tx1"/>
          </a:solidFill>
          <a:latin typeface="+mn-lt"/>
          <a:ea typeface="+mn-ea"/>
        </a:defRPr>
      </a:lvl8pPr>
      <a:lvl9pPr marL="3886200" indent="-228600" algn="l" rtl="0" fontAlgn="base">
        <a:spcBef>
          <a:spcPct val="20000"/>
        </a:spcBef>
        <a:spcAft>
          <a:spcPct val="0"/>
        </a:spcAft>
        <a:buClr>
          <a:schemeClr val="tx2"/>
        </a:buClr>
        <a:buSzPct val="60000"/>
        <a:buFont typeface="Wingdings" charset="0"/>
        <a:buChar char="¡"/>
        <a:defRPr sz="1900">
          <a:solidFill>
            <a:schemeClr val="tx1"/>
          </a:solidFill>
          <a:latin typeface="+mn-lt"/>
          <a:ea typeface="+mn-ea"/>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ltLang="sv-SE"/>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sv-SE"/>
              <a:t>Click to edit Master text styles</a:t>
            </a:r>
          </a:p>
          <a:p>
            <a:pPr lvl="1"/>
            <a:r>
              <a:rPr lang="en-GB" altLang="sv-SE"/>
              <a:t>Second level</a:t>
            </a:r>
          </a:p>
          <a:p>
            <a:pPr lvl="2"/>
            <a:r>
              <a:rPr lang="en-GB" altLang="sv-SE"/>
              <a:t>Third level</a:t>
            </a:r>
          </a:p>
          <a:p>
            <a:pPr lvl="3"/>
            <a:r>
              <a:rPr lang="en-GB" altLang="sv-SE"/>
              <a:t>Fourth level</a:t>
            </a:r>
          </a:p>
          <a:p>
            <a:pPr lvl="4"/>
            <a:r>
              <a:rPr lang="en-GB" altLang="sv-SE"/>
              <a:t>Fifth level</a:t>
            </a:r>
          </a:p>
        </p:txBody>
      </p:sp>
      <p:sp>
        <p:nvSpPr>
          <p:cNvPr id="6349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a:defRPr/>
            </a:pPr>
            <a:endParaRPr lang="en-GB"/>
          </a:p>
        </p:txBody>
      </p:sp>
      <p:sp>
        <p:nvSpPr>
          <p:cNvPr id="6349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mn-cs"/>
              </a:defRPr>
            </a:lvl1pPr>
          </a:lstStyle>
          <a:p>
            <a:pPr>
              <a:defRPr/>
            </a:pPr>
            <a:endParaRPr lang="en-GB"/>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B54236BB-619F-794B-8FAB-90DA00D0D5CD}" type="slidenum">
              <a:rPr lang="en-GB" altLang="sv-SE"/>
              <a:pPr/>
              <a:t>‹#›</a:t>
            </a:fld>
            <a:endParaRPr lang="en-GB" altLang="sv-SE"/>
          </a:p>
        </p:txBody>
      </p:sp>
    </p:spTree>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9"/>
          <p:cNvSpPr txBox="1">
            <a:spLocks noChangeArrowheads="1"/>
          </p:cNvSpPr>
          <p:nvPr/>
        </p:nvSpPr>
        <p:spPr bwMode="auto">
          <a:xfrm>
            <a:off x="1238726" y="5789958"/>
            <a:ext cx="235707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sv-SE" sz="1200" dirty="0"/>
              <a:t>Erik </a:t>
            </a:r>
            <a:r>
              <a:rPr lang="en-US" altLang="sv-SE" sz="1200" dirty="0" err="1"/>
              <a:t>Lundström</a:t>
            </a:r>
            <a:endParaRPr lang="en-US" altLang="sv-SE" sz="1200" dirty="0"/>
          </a:p>
          <a:p>
            <a:pPr eaLnBrk="1" hangingPunct="1"/>
            <a:r>
              <a:rPr lang="en-US" altLang="sv-SE" sz="1100" dirty="0"/>
              <a:t>Docent/</a:t>
            </a:r>
            <a:r>
              <a:rPr lang="en-US" altLang="sv-SE" sz="1100" dirty="0" err="1"/>
              <a:t>överläkare</a:t>
            </a:r>
            <a:r>
              <a:rPr lang="en-US" altLang="sv-SE" sz="1100" dirty="0"/>
              <a:t> KS, Solna</a:t>
            </a:r>
          </a:p>
          <a:p>
            <a:pPr eaLnBrk="1" hangingPunct="1"/>
            <a:r>
              <a:rPr lang="en-US" altLang="sv-SE" sz="1100" dirty="0"/>
              <a:t>Chief Investigator</a:t>
            </a:r>
          </a:p>
        </p:txBody>
      </p:sp>
      <p:sp>
        <p:nvSpPr>
          <p:cNvPr id="28674" name="Underrubrik 2"/>
          <p:cNvSpPr>
            <a:spLocks noGrp="1"/>
          </p:cNvSpPr>
          <p:nvPr>
            <p:ph type="subTitle" idx="1"/>
          </p:nvPr>
        </p:nvSpPr>
        <p:spPr>
          <a:xfrm>
            <a:off x="1402555" y="2359247"/>
            <a:ext cx="7129463" cy="2303463"/>
          </a:xfrm>
        </p:spPr>
        <p:txBody>
          <a:bodyPr/>
          <a:lstStyle/>
          <a:p>
            <a:pPr eaLnBrk="1" hangingPunct="1">
              <a:lnSpc>
                <a:spcPct val="150000"/>
              </a:lnSpc>
            </a:pPr>
            <a:r>
              <a:rPr lang="sv-SE" altLang="sv-SE" dirty="0">
                <a:ea typeface="MS PGothic" charset="-128"/>
              </a:rPr>
              <a:t>EFFECTS telefonkonferens</a:t>
            </a:r>
            <a:br>
              <a:rPr lang="sv-SE" altLang="sv-SE" sz="1600" dirty="0">
                <a:ea typeface="MS PGothic" charset="-128"/>
              </a:rPr>
            </a:br>
            <a:r>
              <a:rPr lang="sv-SE" altLang="sv-SE" sz="1400">
                <a:ea typeface="MS PGothic" charset="-128"/>
              </a:rPr>
              <a:t>Center X torsdag </a:t>
            </a:r>
            <a:r>
              <a:rPr lang="sv-SE" altLang="sv-SE" sz="1400" dirty="0">
                <a:ea typeface="MS PGothic" charset="-128"/>
              </a:rPr>
              <a:t>2/11-17 </a:t>
            </a:r>
            <a:r>
              <a:rPr lang="sv-SE" altLang="sv-SE" sz="1400" dirty="0" err="1">
                <a:ea typeface="MS PGothic" charset="-128"/>
              </a:rPr>
              <a:t>kl</a:t>
            </a:r>
            <a:r>
              <a:rPr lang="sv-SE" altLang="sv-SE" sz="1400" dirty="0">
                <a:ea typeface="MS PGothic" charset="-128"/>
              </a:rPr>
              <a:t>: 12:00-13:00</a:t>
            </a:r>
          </a:p>
        </p:txBody>
      </p:sp>
      <p:pic>
        <p:nvPicPr>
          <p:cNvPr id="28675" name="Bildobjekt 3" descr="Logo_1600_230_v1.jpg"/>
          <p:cNvPicPr>
            <a:picLocks noChangeAspect="1"/>
          </p:cNvPicPr>
          <p:nvPr/>
        </p:nvPicPr>
        <p:blipFill>
          <a:blip r:embed="rId3">
            <a:extLst>
              <a:ext uri="{28A0092B-C50C-407E-A947-70E740481C1C}">
                <a14:useLocalDpi xmlns:a14="http://schemas.microsoft.com/office/drawing/2010/main" val="0"/>
              </a:ext>
            </a:extLst>
          </a:blip>
          <a:srcRect l="13538" r="15605"/>
          <a:stretch>
            <a:fillRect/>
          </a:stretch>
        </p:blipFill>
        <p:spPr bwMode="auto">
          <a:xfrm>
            <a:off x="1258888" y="692150"/>
            <a:ext cx="64785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ruta 2"/>
          <p:cNvSpPr txBox="1">
            <a:spLocks noChangeArrowheads="1"/>
          </p:cNvSpPr>
          <p:nvPr/>
        </p:nvSpPr>
        <p:spPr bwMode="auto">
          <a:xfrm>
            <a:off x="835025" y="130175"/>
            <a:ext cx="82645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88" tIns="32144" rIns="64288" bIns="32144">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algn="r" eaLnBrk="1" hangingPunct="1"/>
            <a:r>
              <a:rPr lang="sv-SE" altLang="sv-SE" sz="1400" dirty="0">
                <a:solidFill>
                  <a:srgbClr val="000000"/>
                </a:solidFill>
                <a:latin typeface="Gill Sans" charset="0"/>
                <a:ea typeface="ヒラギノ角ゴ ProN W3" charset="-128"/>
                <a:sym typeface="Gill Sans" charset="0"/>
              </a:rPr>
              <a:t>V 1 (2017-10) </a:t>
            </a:r>
          </a:p>
        </p:txBody>
      </p:sp>
      <p:sp>
        <p:nvSpPr>
          <p:cNvPr id="28677" name="Text Box 9"/>
          <p:cNvSpPr txBox="1">
            <a:spLocks noChangeArrowheads="1"/>
          </p:cNvSpPr>
          <p:nvPr/>
        </p:nvSpPr>
        <p:spPr bwMode="auto">
          <a:xfrm>
            <a:off x="5796136" y="5759180"/>
            <a:ext cx="21602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r>
              <a:rPr lang="en-US" altLang="sv-SE" sz="1200" dirty="0"/>
              <a:t>Eva Isaksson</a:t>
            </a:r>
          </a:p>
          <a:p>
            <a:pPr eaLnBrk="1" hangingPunct="1"/>
            <a:r>
              <a:rPr lang="en-US" altLang="sv-SE" sz="1200" dirty="0" err="1"/>
              <a:t>Forsknings-sjuksköterska</a:t>
            </a:r>
            <a:endParaRPr lang="en-US" altLang="sv-SE" sz="1200" dirty="0"/>
          </a:p>
          <a:p>
            <a:pPr eaLnBrk="1" hangingPunct="1"/>
            <a:r>
              <a:rPr lang="en-US" altLang="sv-SE" sz="1200" dirty="0" err="1"/>
              <a:t>Doktorand</a:t>
            </a:r>
            <a:r>
              <a:rPr lang="en-US" altLang="sv-SE" sz="1200" dirty="0"/>
              <a:t>, Trial Manager</a:t>
            </a:r>
          </a:p>
        </p:txBody>
      </p:sp>
      <p:sp>
        <p:nvSpPr>
          <p:cNvPr id="2" name="Platshållare för bildnummer 1"/>
          <p:cNvSpPr>
            <a:spLocks noGrp="1"/>
          </p:cNvSpPr>
          <p:nvPr>
            <p:ph type="sldNum" sz="quarter" idx="12"/>
          </p:nvPr>
        </p:nvSpPr>
        <p:spPr/>
        <p:txBody>
          <a:bodyPr/>
          <a:lstStyle/>
          <a:p>
            <a:fld id="{8D5929EE-1EEA-C143-8398-23C8C9596FD6}" type="slidenum">
              <a:rPr lang="en-GB" altLang="sv-SE" smtClean="0"/>
              <a:pPr/>
              <a:t>1</a:t>
            </a:fld>
            <a:endParaRPr lang="en-GB" altLang="sv-SE" dirty="0"/>
          </a:p>
        </p:txBody>
      </p:sp>
    </p:spTree>
  </p:cSld>
  <p:clrMapOvr>
    <a:masterClrMapping/>
  </p:clrMapOvr>
  <p:transition advTm="19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30916" y="4172719"/>
            <a:ext cx="7313612" cy="2304281"/>
          </a:xfrm>
        </p:spPr>
        <p:txBody>
          <a:bodyPr/>
          <a:lstStyle/>
          <a:p>
            <a:r>
              <a:rPr lang="sv-SE"/>
              <a:t>Förslag på lösningar</a:t>
            </a:r>
            <a:br>
              <a:rPr lang="sv-SE" dirty="0"/>
            </a:br>
            <a:r>
              <a:rPr lang="sv-SE" dirty="0"/>
              <a:t>1</a:t>
            </a:r>
            <a:br>
              <a:rPr lang="sv-SE" dirty="0"/>
            </a:br>
            <a:r>
              <a:rPr lang="sv-SE" dirty="0"/>
              <a:t>2</a:t>
            </a:r>
            <a:br>
              <a:rPr lang="sv-SE" dirty="0"/>
            </a:br>
            <a:r>
              <a:rPr lang="sv-SE" dirty="0"/>
              <a:t>3</a:t>
            </a:r>
          </a:p>
        </p:txBody>
      </p:sp>
      <p:sp>
        <p:nvSpPr>
          <p:cNvPr id="4" name="Platshållare för bildnummer 3"/>
          <p:cNvSpPr>
            <a:spLocks noGrp="1"/>
          </p:cNvSpPr>
          <p:nvPr>
            <p:ph type="sldNum" sz="quarter" idx="12"/>
          </p:nvPr>
        </p:nvSpPr>
        <p:spPr/>
        <p:txBody>
          <a:bodyPr/>
          <a:lstStyle/>
          <a:p>
            <a:fld id="{7B0DE51E-5A19-F045-83EA-B422067C84A8}" type="slidenum">
              <a:rPr lang="en-GB" altLang="sv-SE" smtClean="0"/>
              <a:pPr/>
              <a:t>10</a:t>
            </a:fld>
            <a:endParaRPr lang="en-GB" altLang="sv-SE"/>
          </a:p>
        </p:txBody>
      </p:sp>
      <p:sp>
        <p:nvSpPr>
          <p:cNvPr id="6" name="Rubrik 1"/>
          <p:cNvSpPr txBox="1">
            <a:spLocks/>
          </p:cNvSpPr>
          <p:nvPr/>
        </p:nvSpPr>
        <p:spPr bwMode="auto">
          <a:xfrm>
            <a:off x="1525588" y="1709192"/>
            <a:ext cx="7313612" cy="230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3600">
                <a:solidFill>
                  <a:schemeClr val="tx2"/>
                </a:solidFill>
                <a:latin typeface="Arial" charset="0"/>
                <a:ea typeface="MS PGothic" panose="020B0600070205080204" pitchFamily="34" charset="-128"/>
                <a:cs typeface="MS PGothic" charset="0"/>
              </a:defRPr>
            </a:lvl2pPr>
            <a:lvl3pPr algn="l" rtl="0" eaLnBrk="0" fontAlgn="base" hangingPunct="0">
              <a:spcBef>
                <a:spcPct val="0"/>
              </a:spcBef>
              <a:spcAft>
                <a:spcPct val="0"/>
              </a:spcAft>
              <a:defRPr sz="3600">
                <a:solidFill>
                  <a:schemeClr val="tx2"/>
                </a:solidFill>
                <a:latin typeface="Arial" charset="0"/>
                <a:ea typeface="MS PGothic" panose="020B0600070205080204" pitchFamily="34" charset="-128"/>
                <a:cs typeface="MS PGothic" charset="0"/>
              </a:defRPr>
            </a:lvl3pPr>
            <a:lvl4pPr algn="l" rtl="0" eaLnBrk="0" fontAlgn="base" hangingPunct="0">
              <a:spcBef>
                <a:spcPct val="0"/>
              </a:spcBef>
              <a:spcAft>
                <a:spcPct val="0"/>
              </a:spcAft>
              <a:defRPr sz="3600">
                <a:solidFill>
                  <a:schemeClr val="tx2"/>
                </a:solidFill>
                <a:latin typeface="Arial" charset="0"/>
                <a:ea typeface="MS PGothic" panose="020B0600070205080204" pitchFamily="34" charset="-128"/>
                <a:cs typeface="MS PGothic" charset="0"/>
              </a:defRPr>
            </a:lvl4pPr>
            <a:lvl5pPr algn="l" rtl="0" eaLnBrk="0" fontAlgn="base" hangingPunct="0">
              <a:spcBef>
                <a:spcPct val="0"/>
              </a:spcBef>
              <a:spcAft>
                <a:spcPct val="0"/>
              </a:spcAft>
              <a:defRPr sz="3600">
                <a:solidFill>
                  <a:schemeClr val="tx2"/>
                </a:solidFill>
                <a:latin typeface="Arial" charset="0"/>
                <a:ea typeface="MS PGothic" panose="020B0600070205080204" pitchFamily="34" charset="-128"/>
                <a:cs typeface="MS PGothic" charset="0"/>
              </a:defRPr>
            </a:lvl5pPr>
            <a:lvl6pPr marL="457200" algn="l" rtl="0" fontAlgn="base">
              <a:spcBef>
                <a:spcPct val="0"/>
              </a:spcBef>
              <a:spcAft>
                <a:spcPct val="0"/>
              </a:spcAft>
              <a:defRPr sz="3600">
                <a:solidFill>
                  <a:schemeClr val="tx2"/>
                </a:solidFill>
                <a:latin typeface="Arial" charset="0"/>
                <a:ea typeface="ＭＳ Ｐゴシック" charset="0"/>
              </a:defRPr>
            </a:lvl6pPr>
            <a:lvl7pPr marL="914400" algn="l" rtl="0" fontAlgn="base">
              <a:spcBef>
                <a:spcPct val="0"/>
              </a:spcBef>
              <a:spcAft>
                <a:spcPct val="0"/>
              </a:spcAft>
              <a:defRPr sz="3600">
                <a:solidFill>
                  <a:schemeClr val="tx2"/>
                </a:solidFill>
                <a:latin typeface="Arial" charset="0"/>
                <a:ea typeface="ＭＳ Ｐゴシック" charset="0"/>
              </a:defRPr>
            </a:lvl7pPr>
            <a:lvl8pPr marL="1371600" algn="l" rtl="0" fontAlgn="base">
              <a:spcBef>
                <a:spcPct val="0"/>
              </a:spcBef>
              <a:spcAft>
                <a:spcPct val="0"/>
              </a:spcAft>
              <a:defRPr sz="3600">
                <a:solidFill>
                  <a:schemeClr val="tx2"/>
                </a:solidFill>
                <a:latin typeface="Arial" charset="0"/>
                <a:ea typeface="ＭＳ Ｐゴシック" charset="0"/>
              </a:defRPr>
            </a:lvl8pPr>
            <a:lvl9pPr marL="1828800" algn="l" rtl="0" fontAlgn="base">
              <a:spcBef>
                <a:spcPct val="0"/>
              </a:spcBef>
              <a:spcAft>
                <a:spcPct val="0"/>
              </a:spcAft>
              <a:defRPr sz="3600">
                <a:solidFill>
                  <a:schemeClr val="tx2"/>
                </a:solidFill>
                <a:latin typeface="Arial" charset="0"/>
                <a:ea typeface="ＭＳ Ｐゴシック" charset="0"/>
              </a:defRPr>
            </a:lvl9pPr>
          </a:lstStyle>
          <a:p>
            <a:r>
              <a:rPr lang="sv-SE" kern="0"/>
              <a:t>Lokala barriärer</a:t>
            </a:r>
            <a:br>
              <a:rPr lang="sv-SE" kern="0"/>
            </a:br>
            <a:r>
              <a:rPr lang="sv-SE" kern="0"/>
              <a:t>1</a:t>
            </a:r>
            <a:br>
              <a:rPr lang="sv-SE" kern="0"/>
            </a:br>
            <a:r>
              <a:rPr lang="sv-SE" kern="0"/>
              <a:t>2</a:t>
            </a:r>
            <a:br>
              <a:rPr lang="sv-SE" kern="0"/>
            </a:br>
            <a:r>
              <a:rPr lang="sv-SE" kern="0"/>
              <a:t>3</a:t>
            </a:r>
            <a:endParaRPr lang="sv-SE" kern="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6D22F896-40B5-4ADD-8801-0D06FADFA095}" type="slidenum">
              <a:rPr lang="en-US" smtClean="0"/>
              <a:pPr/>
              <a:t>11</a:t>
            </a:fld>
            <a:endParaRPr lang="en-US" dirty="0"/>
          </a:p>
        </p:txBody>
      </p:sp>
      <p:sp>
        <p:nvSpPr>
          <p:cNvPr id="2" name="Rubrik 1"/>
          <p:cNvSpPr>
            <a:spLocks noGrp="1"/>
          </p:cNvSpPr>
          <p:nvPr>
            <p:ph type="title" idx="4294967295"/>
          </p:nvPr>
        </p:nvSpPr>
        <p:spPr>
          <a:xfrm>
            <a:off x="0" y="904875"/>
            <a:ext cx="7772400" cy="1196975"/>
          </a:xfrm>
        </p:spPr>
        <p:txBody>
          <a:bodyPr/>
          <a:lstStyle/>
          <a:p>
            <a:r>
              <a:rPr lang="sv-SE" dirty="0"/>
              <a:t>				</a:t>
            </a:r>
          </a:p>
        </p:txBody>
      </p:sp>
      <p:graphicFrame>
        <p:nvGraphicFramePr>
          <p:cNvPr id="1026" name="Object 2"/>
          <p:cNvGraphicFramePr>
            <a:graphicFrameLocks noChangeAspect="1"/>
          </p:cNvGraphicFramePr>
          <p:nvPr>
            <p:extLst>
              <p:ext uri="{D42A27DB-BD31-4B8C-83A1-F6EECF244321}">
                <p14:modId xmlns:p14="http://schemas.microsoft.com/office/powerpoint/2010/main" val="4163111478"/>
              </p:ext>
            </p:extLst>
          </p:nvPr>
        </p:nvGraphicFramePr>
        <p:xfrm>
          <a:off x="1912938" y="0"/>
          <a:ext cx="4389437" cy="6721475"/>
        </p:xfrm>
        <a:graphic>
          <a:graphicData uri="http://schemas.openxmlformats.org/presentationml/2006/ole">
            <mc:AlternateContent xmlns:mc="http://schemas.openxmlformats.org/markup-compatibility/2006">
              <mc:Choice xmlns:v="urn:schemas-microsoft-com:vml" Requires="v">
                <p:oleObj spid="_x0000_s1049" name="Document" r:id="rId3" imgW="6065191" imgH="9044282" progId="Word.Document.12">
                  <p:embed/>
                </p:oleObj>
              </mc:Choice>
              <mc:Fallback>
                <p:oleObj name="Document" r:id="rId3" imgW="6065191" imgH="9044282" progId="Word.Document.12">
                  <p:embed/>
                  <p:pic>
                    <p:nvPicPr>
                      <p:cNvPr id="0" name="Picture 8"/>
                      <p:cNvPicPr>
                        <a:picLocks noChangeAspect="1" noChangeArrowheads="1"/>
                      </p:cNvPicPr>
                      <p:nvPr/>
                    </p:nvPicPr>
                    <p:blipFill>
                      <a:blip r:embed="rId4"/>
                      <a:srcRect/>
                      <a:stretch>
                        <a:fillRect/>
                      </a:stretch>
                    </p:blipFill>
                    <p:spPr bwMode="auto">
                      <a:xfrm>
                        <a:off x="1912938" y="0"/>
                        <a:ext cx="4389437" cy="67214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781142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45" name="Group 13"/>
          <p:cNvGraphicFramePr>
            <a:graphicFrameLocks noGrp="1"/>
          </p:cNvGraphicFramePr>
          <p:nvPr>
            <p:extLst>
              <p:ext uri="{D42A27DB-BD31-4B8C-83A1-F6EECF244321}">
                <p14:modId xmlns:p14="http://schemas.microsoft.com/office/powerpoint/2010/main" val="1222443105"/>
              </p:ext>
            </p:extLst>
          </p:nvPr>
        </p:nvGraphicFramePr>
        <p:xfrm>
          <a:off x="1475656" y="1989897"/>
          <a:ext cx="6734100" cy="4581327"/>
        </p:xfrm>
        <a:graphic>
          <a:graphicData uri="http://schemas.openxmlformats.org/drawingml/2006/table">
            <a:tbl>
              <a:tblPr firstRow="1" bandRow="1">
                <a:tableStyleId>{3C2FFA5D-87B4-456A-9821-1D502468CF0F}</a:tableStyleId>
              </a:tblPr>
              <a:tblGrid>
                <a:gridCol w="6734100">
                  <a:extLst>
                    <a:ext uri="{9D8B030D-6E8A-4147-A177-3AD203B41FA5}">
                      <a16:colId xmlns:a16="http://schemas.microsoft.com/office/drawing/2014/main" val="20000"/>
                    </a:ext>
                  </a:extLst>
                </a:gridCol>
              </a:tblGrid>
              <a:tr h="45311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v-SE" sz="1700" u="none" strike="noStrike" cap="none" normalizeH="0" baseline="0" dirty="0" err="1">
                          <a:ln>
                            <a:noFill/>
                          </a:ln>
                          <a:effectLst/>
                          <a:sym typeface="Gill Sans" charset="0"/>
                        </a:rPr>
                        <a:t>Inklusionskriterier</a:t>
                      </a:r>
                      <a:endParaRPr kumimoji="0" lang="sv-SE" sz="1700" b="1" i="0" u="none" strike="noStrike" cap="none" normalizeH="0" baseline="0" dirty="0">
                        <a:ln>
                          <a:noFill/>
                        </a:ln>
                        <a:solidFill>
                          <a:srgbClr val="FFFFFF"/>
                        </a:solidFill>
                        <a:effectLst/>
                        <a:latin typeface="Gill Sans" charset="0"/>
                        <a:ea typeface="ヒラギノ角ゴ ProN W3" charset="0"/>
                        <a:cs typeface="ヒラギノ角ゴ ProN W3" charset="0"/>
                        <a:sym typeface="Gill Sans" charset="0"/>
                      </a:endParaRPr>
                    </a:p>
                  </a:txBody>
                  <a:tcPr marL="64295" marR="64295" marT="32144" marB="32144" horzOverflow="overflow"/>
                </a:tc>
                <a:extLst>
                  <a:ext uri="{0D108BD9-81ED-4DB2-BD59-A6C34878D82A}">
                    <a16:rowId xmlns:a16="http://schemas.microsoft.com/office/drawing/2014/main" val="10000"/>
                  </a:ext>
                </a:extLst>
              </a:tr>
              <a:tr h="453111">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sv-SE" sz="1200" u="none" strike="noStrike" cap="none" normalizeH="0" baseline="0" dirty="0">
                          <a:ln>
                            <a:noFill/>
                          </a:ln>
                          <a:effectLst/>
                          <a:latin typeface="+mn-lt"/>
                          <a:sym typeface="Gill Sans" charset="0"/>
                        </a:rPr>
                        <a:t>1. Ålder ≥ 18 år</a:t>
                      </a:r>
                      <a:endParaRPr kumimoji="0" lang="sv-SE" sz="1200" b="0" i="0" u="none" strike="noStrike" cap="none" normalizeH="0" baseline="0" dirty="0">
                        <a:ln>
                          <a:noFill/>
                        </a:ln>
                        <a:solidFill>
                          <a:srgbClr val="808080"/>
                        </a:solidFill>
                        <a:effectLst/>
                        <a:latin typeface="+mn-lt"/>
                        <a:ea typeface="ヒラギノ角ゴ ProN W3" charset="0"/>
                        <a:cs typeface="ヒラギノ角ゴ ProN W3" charset="0"/>
                        <a:sym typeface="Gill Sans" charset="0"/>
                      </a:endParaRPr>
                    </a:p>
                  </a:txBody>
                  <a:tcPr marL="64295" marR="64295" marT="32144" marB="32144" horzOverflow="overflow"/>
                </a:tc>
                <a:extLst>
                  <a:ext uri="{0D108BD9-81ED-4DB2-BD59-A6C34878D82A}">
                    <a16:rowId xmlns:a16="http://schemas.microsoft.com/office/drawing/2014/main" val="10001"/>
                  </a:ext>
                </a:extLst>
              </a:tr>
              <a:tr h="887248">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sv-SE" sz="12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2. Informerat skriftligt samtycke</a:t>
                      </a:r>
                      <a:br>
                        <a:rPr kumimoji="0" lang="sv-SE" sz="12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br>
                      <a:r>
                        <a:rPr kumimoji="0" lang="sv-SE" sz="12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a) Patienten har själv skrivit på medgivandet </a:t>
                      </a:r>
                      <a:br>
                        <a:rPr kumimoji="0" lang="sv-SE" sz="12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br>
                      <a:r>
                        <a:rPr kumimoji="0" lang="sv-SE" sz="12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b) Via annan person; dvs patienten är beslutskapabel men kan inte ge sitt skriftliga samtycke </a:t>
                      </a:r>
                    </a:p>
                  </a:txBody>
                  <a:tcPr marL="64295" marR="64295" marT="32144" marB="32144" horzOverflow="overflow"/>
                </a:tc>
                <a:extLst>
                  <a:ext uri="{0D108BD9-81ED-4DB2-BD59-A6C34878D82A}">
                    <a16:rowId xmlns:a16="http://schemas.microsoft.com/office/drawing/2014/main" val="10002"/>
                  </a:ext>
                </a:extLst>
              </a:tr>
              <a:tr h="582448">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sv-SE" sz="1200" u="none" strike="noStrike" cap="none" normalizeH="0" baseline="0" dirty="0">
                          <a:ln>
                            <a:noFill/>
                          </a:ln>
                          <a:effectLst/>
                          <a:latin typeface="+mn-lt"/>
                          <a:sym typeface="Gill Sans" charset="0"/>
                        </a:rPr>
                        <a:t>3. Radiologisk undersökning av hjärnan förenlig med </a:t>
                      </a:r>
                      <a:r>
                        <a:rPr kumimoji="0" lang="sv-SE" sz="1200" u="none" strike="noStrike" cap="none" normalizeH="0" baseline="0" dirty="0" err="1">
                          <a:ln>
                            <a:noFill/>
                          </a:ln>
                          <a:effectLst/>
                          <a:latin typeface="+mn-lt"/>
                          <a:sym typeface="Gill Sans" charset="0"/>
                        </a:rPr>
                        <a:t>hemorrhagisk</a:t>
                      </a:r>
                      <a:r>
                        <a:rPr kumimoji="0" lang="sv-SE" sz="1200" u="none" strike="noStrike" cap="none" normalizeH="0" baseline="0" dirty="0">
                          <a:ln>
                            <a:noFill/>
                          </a:ln>
                          <a:effectLst/>
                          <a:latin typeface="+mn-lt"/>
                          <a:sym typeface="Gill Sans" charset="0"/>
                        </a:rPr>
                        <a:t> eller ischemisk stroke. En normal DT av hjärnan är förenlig med ischemisk stroke. </a:t>
                      </a:r>
                      <a:endParaRPr kumimoji="0" lang="sv-SE" sz="1200" b="0" i="0" u="none" strike="noStrike" cap="none" normalizeH="0" baseline="0" dirty="0">
                        <a:ln>
                          <a:noFill/>
                        </a:ln>
                        <a:solidFill>
                          <a:srgbClr val="808080"/>
                        </a:solidFill>
                        <a:effectLst/>
                        <a:latin typeface="+mn-lt"/>
                        <a:ea typeface="ヒラギノ角ゴ ProN W3" charset="0"/>
                        <a:cs typeface="ヒラギノ角ゴ ProN W3" charset="0"/>
                        <a:sym typeface="Gill Sans" charset="0"/>
                      </a:endParaRPr>
                    </a:p>
                  </a:txBody>
                  <a:tcPr marL="64295" marR="64295" marT="32144" marB="32144" horzOverflow="overflow"/>
                </a:tc>
                <a:extLst>
                  <a:ext uri="{0D108BD9-81ED-4DB2-BD59-A6C34878D82A}">
                    <a16:rowId xmlns:a16="http://schemas.microsoft.com/office/drawing/2014/main" val="10003"/>
                  </a:ext>
                </a:extLst>
              </a:tr>
              <a:tr h="782341">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sv-SE" sz="1200" u="none" strike="noStrike" cap="none" normalizeH="0" baseline="0" dirty="0">
                          <a:ln>
                            <a:noFill/>
                          </a:ln>
                          <a:effectLst/>
                          <a:latin typeface="+mn-lt"/>
                          <a:sym typeface="Gill Sans" charset="0"/>
                        </a:rPr>
                        <a:t>4. Kan randomiseras 2 till 15 dagar efter strokeinsjuknandet. Dagen för strokeinsjuknandet = dag 0.</a:t>
                      </a:r>
                    </a:p>
                  </a:txBody>
                  <a:tcPr marL="64295" marR="64295" marT="32144" marB="32144" horzOverflow="overflow"/>
                </a:tc>
                <a:extLst>
                  <a:ext uri="{0D108BD9-81ED-4DB2-BD59-A6C34878D82A}">
                    <a16:rowId xmlns:a16="http://schemas.microsoft.com/office/drawing/2014/main" val="10004"/>
                  </a:ext>
                </a:extLst>
              </a:tr>
              <a:tr h="1118268">
                <a:tc>
                  <a:txBody>
                    <a:bodyPr/>
                    <a:lstStyle/>
                    <a:p>
                      <a:pPr marL="0" marR="0" lvl="0" indent="0" algn="l" defTabSz="457200" rtl="0" eaLnBrk="1" fontAlgn="base" latinLnBrk="0" hangingPunct="1">
                        <a:lnSpc>
                          <a:spcPct val="150000"/>
                        </a:lnSpc>
                        <a:spcBef>
                          <a:spcPct val="0"/>
                        </a:spcBef>
                        <a:spcAft>
                          <a:spcPct val="0"/>
                        </a:spcAft>
                        <a:buClrTx/>
                        <a:buSzTx/>
                        <a:buFontTx/>
                        <a:buNone/>
                        <a:tabLst/>
                      </a:pPr>
                      <a:r>
                        <a:rPr kumimoji="0" lang="sv-SE" sz="1200" u="none" strike="noStrike" cap="none" normalizeH="0" baseline="0" dirty="0">
                          <a:ln>
                            <a:noFill/>
                          </a:ln>
                          <a:effectLst/>
                          <a:latin typeface="+mn-lt"/>
                          <a:sym typeface="Gill Sans" charset="0"/>
                        </a:rPr>
                        <a:t>5. Kvarstående kliniskt signifikanta bortfallssymtom tillräckliga för att motivera 6 månaders studiebehandling enligt patienten och den behandlade läkarens bedömning samt villig att ta studieläkemedlet under 6 månaders tid</a:t>
                      </a:r>
                      <a:endParaRPr kumimoji="0" lang="sv-SE" sz="1200" b="0" i="0" u="none" strike="noStrike" cap="none" normalizeH="0" baseline="0" dirty="0">
                        <a:ln>
                          <a:noFill/>
                        </a:ln>
                        <a:solidFill>
                          <a:srgbClr val="808080"/>
                        </a:solidFill>
                        <a:effectLst/>
                        <a:latin typeface="+mn-lt"/>
                        <a:ea typeface="ヒラギノ角ゴ ProN W3" charset="0"/>
                        <a:cs typeface="ヒラギノ角ゴ ProN W3" charset="0"/>
                        <a:sym typeface="Gill Sans" charset="0"/>
                      </a:endParaRPr>
                    </a:p>
                  </a:txBody>
                  <a:tcPr marL="64295" marR="64295" marT="32144" marB="32144" horzOverflow="overflow"/>
                </a:tc>
                <a:extLst>
                  <a:ext uri="{0D108BD9-81ED-4DB2-BD59-A6C34878D82A}">
                    <a16:rowId xmlns:a16="http://schemas.microsoft.com/office/drawing/2014/main" val="10005"/>
                  </a:ext>
                </a:extLst>
              </a:tr>
            </a:tbl>
          </a:graphicData>
        </a:graphic>
      </p:graphicFrame>
      <p:sp>
        <p:nvSpPr>
          <p:cNvPr id="61442" name="Text Box 12"/>
          <p:cNvSpPr txBox="1">
            <a:spLocks/>
          </p:cNvSpPr>
          <p:nvPr/>
        </p:nvSpPr>
        <p:spPr bwMode="auto">
          <a:xfrm>
            <a:off x="1381125" y="1628775"/>
            <a:ext cx="65833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88" tIns="32144" rIns="64288" bIns="32144">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spcBef>
                <a:spcPct val="50000"/>
              </a:spcBef>
            </a:pPr>
            <a:r>
              <a:rPr lang="sv-SE" altLang="sv-SE" sz="1800" i="1">
                <a:solidFill>
                  <a:srgbClr val="000000"/>
                </a:solidFill>
              </a:rPr>
              <a:t>Obunden akademikerdriven placebokontrollerad RCT</a:t>
            </a:r>
          </a:p>
        </p:txBody>
      </p:sp>
      <p:sp>
        <p:nvSpPr>
          <p:cNvPr id="2" name="Platshållare för bildnummer 1"/>
          <p:cNvSpPr>
            <a:spLocks noGrp="1"/>
          </p:cNvSpPr>
          <p:nvPr>
            <p:ph type="sldNum" sz="quarter" idx="12"/>
          </p:nvPr>
        </p:nvSpPr>
        <p:spPr/>
        <p:txBody>
          <a:bodyPr/>
          <a:lstStyle/>
          <a:p>
            <a:fld id="{59BC4FCE-6F63-C844-AB8C-60C97420DD07}" type="slidenum">
              <a:rPr lang="en-GB" altLang="sv-SE" smtClean="0"/>
              <a:pPr/>
              <a:t>12</a:t>
            </a:fld>
            <a:endParaRPr lang="en-GB" altLang="sv-SE"/>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p:cNvGraphicFramePr>
            <a:graphicFrameLocks noGrp="1"/>
          </p:cNvGraphicFramePr>
          <p:nvPr>
            <p:extLst>
              <p:ext uri="{D42A27DB-BD31-4B8C-83A1-F6EECF244321}">
                <p14:modId xmlns:p14="http://schemas.microsoft.com/office/powerpoint/2010/main" val="1815981741"/>
              </p:ext>
            </p:extLst>
          </p:nvPr>
        </p:nvGraphicFramePr>
        <p:xfrm>
          <a:off x="467544" y="188640"/>
          <a:ext cx="8303108" cy="6140694"/>
        </p:xfrm>
        <a:graphic>
          <a:graphicData uri="http://schemas.openxmlformats.org/drawingml/2006/table">
            <a:tbl>
              <a:tblPr firstRow="1" bandRow="1">
                <a:tableStyleId>{3C2FFA5D-87B4-456A-9821-1D502468CF0F}</a:tableStyleId>
              </a:tblPr>
              <a:tblGrid>
                <a:gridCol w="8303108">
                  <a:extLst>
                    <a:ext uri="{9D8B030D-6E8A-4147-A177-3AD203B41FA5}">
                      <a16:colId xmlns:a16="http://schemas.microsoft.com/office/drawing/2014/main" val="20000"/>
                    </a:ext>
                  </a:extLst>
                </a:gridCol>
              </a:tblGrid>
              <a:tr h="440937">
                <a:tc>
                  <a:txBody>
                    <a:bodyPr/>
                    <a:lstStyle/>
                    <a:p>
                      <a:r>
                        <a:rPr lang="sv-SE" sz="1800" dirty="0" err="1"/>
                        <a:t>Exklusionskriterier</a:t>
                      </a:r>
                      <a:endParaRPr lang="sv-SE" sz="1800" dirty="0"/>
                    </a:p>
                  </a:txBody>
                  <a:tcPr marL="66313" marR="66313" marT="33160" marB="33160"/>
                </a:tc>
                <a:extLst>
                  <a:ext uri="{0D108BD9-81ED-4DB2-BD59-A6C34878D82A}">
                    <a16:rowId xmlns:a16="http://schemas.microsoft.com/office/drawing/2014/main" val="10000"/>
                  </a:ext>
                </a:extLst>
              </a:tr>
              <a:tr h="440937">
                <a:tc>
                  <a:txBody>
                    <a:bodyPr/>
                    <a:lstStyle/>
                    <a:p>
                      <a:r>
                        <a:rPr lang="sv-SE" sz="1200" kern="1200" dirty="0">
                          <a:effectLst/>
                        </a:rPr>
                        <a:t>1. </a:t>
                      </a:r>
                      <a:r>
                        <a:rPr lang="sv-SE" sz="1200" kern="1200" dirty="0" err="1">
                          <a:effectLst/>
                        </a:rPr>
                        <a:t>Subaraknoidalblödning</a:t>
                      </a:r>
                      <a:endParaRPr lang="sv-SE" sz="1200" dirty="0"/>
                    </a:p>
                  </a:txBody>
                  <a:tcPr marL="66313" marR="66313" marT="33160" marB="33160" anchor="ctr"/>
                </a:tc>
                <a:extLst>
                  <a:ext uri="{0D108BD9-81ED-4DB2-BD59-A6C34878D82A}">
                    <a16:rowId xmlns:a16="http://schemas.microsoft.com/office/drawing/2014/main" val="10001"/>
                  </a:ext>
                </a:extLst>
              </a:tr>
              <a:tr h="440937">
                <a:tc>
                  <a:txBody>
                    <a:bodyPr/>
                    <a:lstStyle/>
                    <a:p>
                      <a:r>
                        <a:rPr lang="sv-SE" sz="1200" dirty="0"/>
                        <a:t>2. </a:t>
                      </a:r>
                      <a:r>
                        <a:rPr lang="sv-SE" sz="1200" kern="1200" dirty="0">
                          <a:effectLst/>
                        </a:rPr>
                        <a:t>Ej möjlig att följa upp i 12 månader, t.ex. livshotande sjukdom</a:t>
                      </a:r>
                      <a:r>
                        <a:rPr lang="sv-SE" sz="1200" kern="1200" baseline="0" dirty="0">
                          <a:effectLst/>
                        </a:rPr>
                        <a:t> eller </a:t>
                      </a:r>
                      <a:r>
                        <a:rPr lang="sv-SE" sz="1200" kern="1200" dirty="0">
                          <a:effectLst/>
                        </a:rPr>
                        <a:t>planerad migration  </a:t>
                      </a:r>
                      <a:endParaRPr lang="sv-SE" sz="1200" dirty="0"/>
                    </a:p>
                  </a:txBody>
                  <a:tcPr marL="66313" marR="66313" marT="33160" marB="33160" anchor="ctr"/>
                </a:tc>
                <a:extLst>
                  <a:ext uri="{0D108BD9-81ED-4DB2-BD59-A6C34878D82A}">
                    <a16:rowId xmlns:a16="http://schemas.microsoft.com/office/drawing/2014/main" val="10002"/>
                  </a:ext>
                </a:extLst>
              </a:tr>
              <a:tr h="440937">
                <a:tc>
                  <a:txBody>
                    <a:bodyPr/>
                    <a:lstStyle/>
                    <a:p>
                      <a:r>
                        <a:rPr lang="sv-SE" sz="1200" dirty="0"/>
                        <a:t>3. </a:t>
                      </a:r>
                      <a:r>
                        <a:rPr lang="sv-SE" sz="1200" kern="1200" dirty="0">
                          <a:effectLst/>
                        </a:rPr>
                        <a:t>Oförmåga att tala svenska eller saknar närstående som kan hjälpa till med att fylla i frågeformulär.</a:t>
                      </a:r>
                      <a:endParaRPr lang="sv-SE" sz="1200" dirty="0"/>
                    </a:p>
                  </a:txBody>
                  <a:tcPr marL="66313" marR="66313" marT="33160" marB="33160" anchor="ctr"/>
                </a:tc>
                <a:extLst>
                  <a:ext uri="{0D108BD9-81ED-4DB2-BD59-A6C34878D82A}">
                    <a16:rowId xmlns:a16="http://schemas.microsoft.com/office/drawing/2014/main" val="10003"/>
                  </a:ext>
                </a:extLst>
              </a:tr>
              <a:tr h="440937">
                <a:tc>
                  <a:txBody>
                    <a:bodyPr/>
                    <a:lstStyle/>
                    <a:p>
                      <a:r>
                        <a:rPr lang="sv-SE" sz="1200" dirty="0"/>
                        <a:t>4. </a:t>
                      </a:r>
                      <a:r>
                        <a:rPr lang="sv-SE" sz="1200" kern="1200" dirty="0">
                          <a:effectLst/>
                        </a:rPr>
                        <a:t>Gravid eller ammande. Fertil kvinna ska ha fungerande antikonceptionsmedel, minst peroral antikonception. En kvinna i fertil ålder måste ta graviditetstest (S-</a:t>
                      </a:r>
                      <a:r>
                        <a:rPr lang="sv-SE" sz="1200" kern="1200" dirty="0" err="1">
                          <a:effectLst/>
                        </a:rPr>
                        <a:t>hCG</a:t>
                      </a:r>
                      <a:r>
                        <a:rPr lang="sv-SE" sz="1200" kern="1200" dirty="0">
                          <a:effectLst/>
                        </a:rPr>
                        <a:t>) </a:t>
                      </a:r>
                      <a:r>
                        <a:rPr lang="sv-SE" sz="1200" u="sng" kern="1200" dirty="0">
                          <a:effectLst/>
                        </a:rPr>
                        <a:t>före</a:t>
                      </a:r>
                      <a:r>
                        <a:rPr lang="sv-SE" sz="1200" kern="1200" dirty="0">
                          <a:effectLst/>
                        </a:rPr>
                        <a:t> inkludering i studien samt </a:t>
                      </a:r>
                      <a:r>
                        <a:rPr lang="sv-SE" sz="1200" u="sng" kern="1200" dirty="0">
                          <a:effectLst/>
                        </a:rPr>
                        <a:t>efter</a:t>
                      </a:r>
                      <a:r>
                        <a:rPr lang="sv-SE" sz="1200" kern="1200" dirty="0">
                          <a:effectLst/>
                        </a:rPr>
                        <a:t> avslutande av studieläkemedlet</a:t>
                      </a:r>
                      <a:endParaRPr lang="sv-SE" sz="1200" dirty="0"/>
                    </a:p>
                  </a:txBody>
                  <a:tcPr marL="66313" marR="66313" marT="33160" marB="33160" anchor="ctr"/>
                </a:tc>
                <a:extLst>
                  <a:ext uri="{0D108BD9-81ED-4DB2-BD59-A6C34878D82A}">
                    <a16:rowId xmlns:a16="http://schemas.microsoft.com/office/drawing/2014/main" val="10004"/>
                  </a:ext>
                </a:extLst>
              </a:tr>
              <a:tr h="63220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dirty="0"/>
                        <a:t>5.</a:t>
                      </a:r>
                      <a:r>
                        <a:rPr lang="sv-SE" sz="1200" kern="1200" dirty="0">
                          <a:effectLst/>
                        </a:rPr>
                        <a:t> Anamnes på epileptiska</a:t>
                      </a:r>
                      <a:r>
                        <a:rPr lang="sv-SE" sz="1200" kern="1200" baseline="0" dirty="0">
                          <a:effectLst/>
                        </a:rPr>
                        <a:t> </a:t>
                      </a:r>
                      <a:r>
                        <a:rPr lang="sv-SE" sz="1200" kern="1200" dirty="0">
                          <a:effectLst/>
                        </a:rPr>
                        <a:t>krampanfall.</a:t>
                      </a:r>
                      <a:endParaRPr lang="sv-SE" sz="1200" dirty="0"/>
                    </a:p>
                  </a:txBody>
                  <a:tcPr marL="66313" marR="66313" marT="33160" marB="33160" anchor="ctr"/>
                </a:tc>
                <a:extLst>
                  <a:ext uri="{0D108BD9-81ED-4DB2-BD59-A6C34878D82A}">
                    <a16:rowId xmlns:a16="http://schemas.microsoft.com/office/drawing/2014/main" val="10005"/>
                  </a:ext>
                </a:extLst>
              </a:tr>
              <a:tr h="440937">
                <a:tc>
                  <a:txBody>
                    <a:bodyPr/>
                    <a:lstStyle/>
                    <a:p>
                      <a:r>
                        <a:rPr lang="sv-SE" sz="1200" dirty="0"/>
                        <a:t>6. </a:t>
                      </a:r>
                      <a:r>
                        <a:rPr lang="sv-SE" sz="1200" kern="1200" dirty="0">
                          <a:effectLst/>
                        </a:rPr>
                        <a:t>Tidigare läkemedelsöverdos i självskadesyfte eller självmordsförsök.</a:t>
                      </a:r>
                      <a:endParaRPr lang="sv-SE" sz="1200" dirty="0"/>
                    </a:p>
                  </a:txBody>
                  <a:tcPr marL="66313" marR="66313" marT="33160" marB="33160" anchor="ctr"/>
                </a:tc>
                <a:extLst>
                  <a:ext uri="{0D108BD9-81ED-4DB2-BD59-A6C34878D82A}">
                    <a16:rowId xmlns:a16="http://schemas.microsoft.com/office/drawing/2014/main" val="10006"/>
                  </a:ext>
                </a:extLst>
              </a:tr>
              <a:tr h="440937">
                <a:tc>
                  <a:txBody>
                    <a:bodyPr/>
                    <a:lstStyle/>
                    <a:p>
                      <a:r>
                        <a:rPr lang="sv-SE" sz="1200" dirty="0"/>
                        <a:t>7.</a:t>
                      </a:r>
                      <a:r>
                        <a:rPr lang="sv-SE" sz="1200" kern="1200" dirty="0">
                          <a:effectLst/>
                        </a:rPr>
                        <a:t> Överkänslighet eller kontraindikationer mot </a:t>
                      </a:r>
                      <a:r>
                        <a:rPr lang="sv-SE" sz="1200" kern="1200" dirty="0" err="1">
                          <a:effectLst/>
                        </a:rPr>
                        <a:t>fluoxetin</a:t>
                      </a:r>
                      <a:r>
                        <a:rPr lang="sv-SE" sz="1200" kern="1200" dirty="0">
                          <a:effectLst/>
                        </a:rPr>
                        <a:t>, inkluderande: </a:t>
                      </a:r>
                    </a:p>
                    <a:p>
                      <a:r>
                        <a:rPr lang="sv-SE" sz="1200" kern="1200" dirty="0">
                          <a:effectLst/>
                        </a:rPr>
                        <a:t>	- nedsatt leverfunktion (S-ALAT &gt; 3 gånger av det övre referensområdet för det lokala laboratoriet)</a:t>
                      </a:r>
                    </a:p>
                    <a:p>
                      <a:r>
                        <a:rPr lang="sv-SE" sz="1200" kern="1200" dirty="0">
                          <a:effectLst/>
                        </a:rPr>
                        <a:t>	- nedsatt njurfunktion (S-</a:t>
                      </a:r>
                      <a:r>
                        <a:rPr lang="sv-SE" sz="1200" kern="1200" dirty="0" err="1">
                          <a:effectLst/>
                        </a:rPr>
                        <a:t>kreatinin</a:t>
                      </a:r>
                      <a:r>
                        <a:rPr lang="sv-SE" sz="1200" kern="1200" dirty="0">
                          <a:effectLst/>
                        </a:rPr>
                        <a:t> &gt;180 mikromol/L).</a:t>
                      </a:r>
                      <a:endParaRPr lang="sv-SE" sz="1200" dirty="0"/>
                    </a:p>
                  </a:txBody>
                  <a:tcPr marL="66313" marR="66313" marT="33160" marB="33160" anchor="ctr"/>
                </a:tc>
                <a:extLst>
                  <a:ext uri="{0D108BD9-81ED-4DB2-BD59-A6C34878D82A}">
                    <a16:rowId xmlns:a16="http://schemas.microsoft.com/office/drawing/2014/main" val="10007"/>
                  </a:ext>
                </a:extLst>
              </a:tr>
              <a:tr h="44093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dirty="0"/>
                        <a:t>8. </a:t>
                      </a:r>
                      <a:r>
                        <a:rPr lang="sv-SE" sz="1200" kern="1200" dirty="0">
                          <a:effectLst/>
                        </a:rPr>
                        <a:t>Pågående behandling som har allvarlig interaktion med SSRI. Samtidig behandling med </a:t>
                      </a:r>
                      <a:r>
                        <a:rPr lang="sv-SE" sz="1200" kern="1200" dirty="0" err="1">
                          <a:effectLst/>
                        </a:rPr>
                        <a:t>Monoamin</a:t>
                      </a:r>
                      <a:r>
                        <a:rPr lang="sv-SE" sz="1200" kern="1200" dirty="0">
                          <a:effectLst/>
                        </a:rPr>
                        <a:t> </a:t>
                      </a:r>
                      <a:r>
                        <a:rPr lang="sv-SE" sz="1200" kern="1200" dirty="0" err="1">
                          <a:effectLst/>
                        </a:rPr>
                        <a:t>oxidas</a:t>
                      </a:r>
                      <a:r>
                        <a:rPr lang="sv-SE" sz="1200" kern="1200" dirty="0">
                          <a:effectLst/>
                        </a:rPr>
                        <a:t>-hämmare (MAO-hämmare) kan leda till livshotande interaktioner. I det fall man vill påbörja behandling med MAO-hämmare av patient som varit inkluderad i studien, måste man avvakta 5 veckor.</a:t>
                      </a:r>
                    </a:p>
                  </a:txBody>
                  <a:tcPr marL="66313" marR="66313" marT="33160" marB="33160" anchor="ctr"/>
                </a:tc>
                <a:extLst>
                  <a:ext uri="{0D108BD9-81ED-4DB2-BD59-A6C34878D82A}">
                    <a16:rowId xmlns:a16="http://schemas.microsoft.com/office/drawing/2014/main" val="10008"/>
                  </a:ext>
                </a:extLst>
              </a:tr>
              <a:tr h="596834">
                <a:tc>
                  <a:txBody>
                    <a:bodyPr/>
                    <a:lstStyle/>
                    <a:p>
                      <a:r>
                        <a:rPr lang="sv-SE" sz="1200" dirty="0"/>
                        <a:t>9. </a:t>
                      </a:r>
                      <a:r>
                        <a:rPr lang="sv-SE" sz="1200" kern="1200" dirty="0">
                          <a:effectLst/>
                        </a:rPr>
                        <a:t>Pågående depression, eller depression den senaste månaden som krävt SSRI-behandling.</a:t>
                      </a:r>
                      <a:endParaRPr lang="sv-SE" sz="1200" dirty="0"/>
                    </a:p>
                  </a:txBody>
                  <a:tcPr marL="66313" marR="66313" marT="33160" marB="33160" anchor="ctr"/>
                </a:tc>
                <a:extLst>
                  <a:ext uri="{0D108BD9-81ED-4DB2-BD59-A6C34878D82A}">
                    <a16:rowId xmlns:a16="http://schemas.microsoft.com/office/drawing/2014/main" val="10009"/>
                  </a:ext>
                </a:extLst>
              </a:tr>
              <a:tr h="86209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dirty="0"/>
                        <a:t>10.</a:t>
                      </a:r>
                      <a:r>
                        <a:rPr lang="sv-SE" sz="1200" kern="1200" dirty="0">
                          <a:effectLst/>
                        </a:rPr>
                        <a:t> Samtidigt deltagande i annan klinisk behandlingsstudie (CTIMP).</a:t>
                      </a:r>
                      <a:r>
                        <a:rPr lang="sv-SE" sz="1200" dirty="0">
                          <a:effectLst/>
                        </a:rPr>
                        <a:t> </a:t>
                      </a:r>
                      <a:endParaRPr lang="sv-SE" sz="1200" dirty="0"/>
                    </a:p>
                  </a:txBody>
                  <a:tcPr marL="66313" marR="66313" marT="33160" marB="33160" anchor="ctr"/>
                </a:tc>
                <a:extLst>
                  <a:ext uri="{0D108BD9-81ED-4DB2-BD59-A6C34878D82A}">
                    <a16:rowId xmlns:a16="http://schemas.microsoft.com/office/drawing/2014/main" val="10010"/>
                  </a:ext>
                </a:extLst>
              </a:tr>
            </a:tbl>
          </a:graphicData>
        </a:graphic>
      </p:graphicFrame>
      <p:sp>
        <p:nvSpPr>
          <p:cNvPr id="3" name="Platshållare för bildnummer 2"/>
          <p:cNvSpPr>
            <a:spLocks noGrp="1"/>
          </p:cNvSpPr>
          <p:nvPr>
            <p:ph type="sldNum" sz="quarter" idx="12"/>
          </p:nvPr>
        </p:nvSpPr>
        <p:spPr/>
        <p:txBody>
          <a:bodyPr/>
          <a:lstStyle/>
          <a:p>
            <a:fld id="{59BC4FCE-6F63-C844-AB8C-60C97420DD07}" type="slidenum">
              <a:rPr lang="en-GB" altLang="sv-SE" smtClean="0"/>
              <a:pPr/>
              <a:t>13</a:t>
            </a:fld>
            <a:endParaRPr lang="en-GB" altLang="sv-SE"/>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ell 11"/>
          <p:cNvGraphicFramePr>
            <a:graphicFrameLocks noGrp="1"/>
          </p:cNvGraphicFramePr>
          <p:nvPr>
            <p:extLst>
              <p:ext uri="{D42A27DB-BD31-4B8C-83A1-F6EECF244321}">
                <p14:modId xmlns:p14="http://schemas.microsoft.com/office/powerpoint/2010/main" val="1147444151"/>
              </p:ext>
            </p:extLst>
          </p:nvPr>
        </p:nvGraphicFramePr>
        <p:xfrm>
          <a:off x="1488529" y="1874096"/>
          <a:ext cx="6683871" cy="4651248"/>
        </p:xfrm>
        <a:graphic>
          <a:graphicData uri="http://schemas.openxmlformats.org/drawingml/2006/table">
            <a:tbl>
              <a:tblPr firstRow="1" bandRow="1">
                <a:tableStyleId>{3C2FFA5D-87B4-456A-9821-1D502468CF0F}</a:tableStyleId>
              </a:tblPr>
              <a:tblGrid>
                <a:gridCol w="1336685">
                  <a:extLst>
                    <a:ext uri="{9D8B030D-6E8A-4147-A177-3AD203B41FA5}">
                      <a16:colId xmlns:a16="http://schemas.microsoft.com/office/drawing/2014/main" val="20000"/>
                    </a:ext>
                  </a:extLst>
                </a:gridCol>
                <a:gridCol w="5347186">
                  <a:extLst>
                    <a:ext uri="{9D8B030D-6E8A-4147-A177-3AD203B41FA5}">
                      <a16:colId xmlns:a16="http://schemas.microsoft.com/office/drawing/2014/main" val="20001"/>
                    </a:ext>
                  </a:extLst>
                </a:gridCol>
              </a:tblGrid>
              <a:tr h="664464">
                <a:tc>
                  <a:txBody>
                    <a:bodyPr/>
                    <a:lstStyle/>
                    <a:p>
                      <a:r>
                        <a:rPr lang="sv-SE" sz="1300" dirty="0"/>
                        <a:t>Tidpunkt</a:t>
                      </a:r>
                    </a:p>
                  </a:txBody>
                  <a:tcPr marL="64296" marR="64296" marT="32144" marB="32144" anchor="ctr"/>
                </a:tc>
                <a:tc>
                  <a:txBody>
                    <a:bodyPr/>
                    <a:lstStyle/>
                    <a:p>
                      <a:r>
                        <a:rPr lang="sv-SE" sz="1300" dirty="0"/>
                        <a:t>Uppföljning/syfte/tidsåtgång/lokalt</a:t>
                      </a:r>
                      <a:r>
                        <a:rPr lang="sv-SE" sz="1300" baseline="0" dirty="0"/>
                        <a:t> vs centralt</a:t>
                      </a:r>
                      <a:endParaRPr lang="sv-SE" sz="1300" dirty="0"/>
                    </a:p>
                  </a:txBody>
                  <a:tcPr marL="64296" marR="64296" marT="32144" marB="32144" anchor="ctr"/>
                </a:tc>
                <a:extLst>
                  <a:ext uri="{0D108BD9-81ED-4DB2-BD59-A6C34878D82A}">
                    <a16:rowId xmlns:a16="http://schemas.microsoft.com/office/drawing/2014/main" val="10000"/>
                  </a:ext>
                </a:extLst>
              </a:tr>
              <a:tr h="664464">
                <a:tc>
                  <a:txBody>
                    <a:bodyPr/>
                    <a:lstStyle/>
                    <a:p>
                      <a:r>
                        <a:rPr lang="sv-SE" sz="1300" dirty="0"/>
                        <a:t>1 vecka</a:t>
                      </a:r>
                    </a:p>
                  </a:txBody>
                  <a:tcPr marL="64296" marR="64296" marT="32144" marB="32144" anchor="ctr"/>
                </a:tc>
                <a:tc>
                  <a:txBody>
                    <a:bodyPr/>
                    <a:lstStyle/>
                    <a:p>
                      <a:r>
                        <a:rPr lang="sv-SE" sz="1300" dirty="0"/>
                        <a:t>Telefon.</a:t>
                      </a:r>
                      <a:r>
                        <a:rPr lang="sv-SE" sz="1300" baseline="0" dirty="0"/>
                        <a:t> Hur patienten mår. Följsamhet. 5-10 min. </a:t>
                      </a:r>
                      <a:r>
                        <a:rPr lang="sv-SE" sz="1300" b="1" baseline="0" dirty="0"/>
                        <a:t>LOKALT</a:t>
                      </a:r>
                      <a:endParaRPr lang="sv-SE" sz="1300" b="1" dirty="0"/>
                    </a:p>
                  </a:txBody>
                  <a:tcPr marL="64296" marR="64296" marT="32144" marB="32144" anchor="ctr"/>
                </a:tc>
                <a:extLst>
                  <a:ext uri="{0D108BD9-81ED-4DB2-BD59-A6C34878D82A}">
                    <a16:rowId xmlns:a16="http://schemas.microsoft.com/office/drawing/2014/main" val="10001"/>
                  </a:ext>
                </a:extLst>
              </a:tr>
              <a:tr h="664464">
                <a:tc>
                  <a:txBody>
                    <a:bodyPr/>
                    <a:lstStyle/>
                    <a:p>
                      <a:r>
                        <a:rPr lang="sv-SE" sz="1300" dirty="0"/>
                        <a:t>1 månad</a:t>
                      </a:r>
                    </a:p>
                  </a:txBody>
                  <a:tcPr marL="64296" marR="64296" marT="32144" marB="32144"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300" dirty="0"/>
                        <a:t>Telefon.</a:t>
                      </a:r>
                      <a:r>
                        <a:rPr lang="sv-SE" sz="1300" baseline="0" dirty="0"/>
                        <a:t> Hur patienten mår. Följsamhet. 5-10 min. </a:t>
                      </a:r>
                      <a:r>
                        <a:rPr lang="sv-SE" sz="1300" b="1" baseline="0" dirty="0"/>
                        <a:t>LOKALT</a:t>
                      </a:r>
                      <a:endParaRPr lang="sv-SE" sz="1300" b="1" dirty="0"/>
                    </a:p>
                  </a:txBody>
                  <a:tcPr marL="64296" marR="64296" marT="32144" marB="32144" anchor="ctr"/>
                </a:tc>
                <a:extLst>
                  <a:ext uri="{0D108BD9-81ED-4DB2-BD59-A6C34878D82A}">
                    <a16:rowId xmlns:a16="http://schemas.microsoft.com/office/drawing/2014/main" val="10002"/>
                  </a:ext>
                </a:extLst>
              </a:tr>
              <a:tr h="664464">
                <a:tc>
                  <a:txBody>
                    <a:bodyPr/>
                    <a:lstStyle/>
                    <a:p>
                      <a:r>
                        <a:rPr lang="sv-SE" sz="1300" dirty="0"/>
                        <a:t>3 månader</a:t>
                      </a:r>
                    </a:p>
                  </a:txBody>
                  <a:tcPr marL="64296" marR="64296" marT="32144" marB="32144" anchor="ctr"/>
                </a:tc>
                <a:tc>
                  <a:txBody>
                    <a:bodyPr/>
                    <a:lstStyle/>
                    <a:p>
                      <a:r>
                        <a:rPr lang="sv-SE" sz="1300" dirty="0"/>
                        <a:t>Återbesök. Depressionsskattning. 30 minuter. </a:t>
                      </a:r>
                      <a:r>
                        <a:rPr lang="sv-SE" sz="1300" b="1" dirty="0"/>
                        <a:t>LOKALT</a:t>
                      </a:r>
                    </a:p>
                  </a:txBody>
                  <a:tcPr marL="64296" marR="64296" marT="32144" marB="32144" anchor="ctr"/>
                </a:tc>
                <a:extLst>
                  <a:ext uri="{0D108BD9-81ED-4DB2-BD59-A6C34878D82A}">
                    <a16:rowId xmlns:a16="http://schemas.microsoft.com/office/drawing/2014/main" val="10003"/>
                  </a:ext>
                </a:extLst>
              </a:tr>
              <a:tr h="664464">
                <a:tc>
                  <a:txBody>
                    <a:bodyPr/>
                    <a:lstStyle/>
                    <a:p>
                      <a:r>
                        <a:rPr lang="sv-SE" sz="1300" dirty="0"/>
                        <a:t>6 månader</a:t>
                      </a:r>
                    </a:p>
                  </a:txBody>
                  <a:tcPr marL="64296" marR="64296" marT="32144" marB="32144" anchor="ctr"/>
                </a:tc>
                <a:tc>
                  <a:txBody>
                    <a:bodyPr/>
                    <a:lstStyle/>
                    <a:p>
                      <a:r>
                        <a:rPr lang="sv-SE" sz="1300" dirty="0"/>
                        <a:t>Återbesök. Depression (DSM-IV och MADRS), </a:t>
                      </a:r>
                      <a:r>
                        <a:rPr lang="sv-SE" sz="1300" dirty="0" err="1"/>
                        <a:t>MoCA</a:t>
                      </a:r>
                      <a:r>
                        <a:rPr lang="sv-SE" sz="1300" dirty="0"/>
                        <a:t>, NIHSS mm. 60 minuter. </a:t>
                      </a:r>
                      <a:r>
                        <a:rPr lang="sv-SE" sz="1300" b="1" dirty="0"/>
                        <a:t>LOKALT</a:t>
                      </a:r>
                      <a:br>
                        <a:rPr lang="sv-SE" sz="1300" dirty="0"/>
                      </a:br>
                      <a:r>
                        <a:rPr lang="sv-SE" sz="1300" dirty="0"/>
                        <a:t>Enkät. 30 minuter., SIS, mRS </a:t>
                      </a:r>
                      <a:r>
                        <a:rPr lang="sv-SE" sz="1300" b="1" dirty="0"/>
                        <a:t>CENTRALT</a:t>
                      </a:r>
                      <a:r>
                        <a:rPr lang="sv-SE" sz="1300" dirty="0"/>
                        <a:t>.</a:t>
                      </a:r>
                    </a:p>
                  </a:txBody>
                  <a:tcPr marL="64296" marR="64296" marT="32144" marB="32144" anchor="ctr"/>
                </a:tc>
                <a:extLst>
                  <a:ext uri="{0D108BD9-81ED-4DB2-BD59-A6C34878D82A}">
                    <a16:rowId xmlns:a16="http://schemas.microsoft.com/office/drawing/2014/main" val="10004"/>
                  </a:ext>
                </a:extLst>
              </a:tr>
              <a:tr h="664464">
                <a:tc>
                  <a:txBody>
                    <a:bodyPr/>
                    <a:lstStyle/>
                    <a:p>
                      <a:r>
                        <a:rPr lang="sv-SE" sz="1300" dirty="0"/>
                        <a:t>7 månader</a:t>
                      </a:r>
                    </a:p>
                  </a:txBody>
                  <a:tcPr marL="64296" marR="64296" marT="32144" marB="32144"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300" dirty="0"/>
                        <a:t>Telefon.</a:t>
                      </a:r>
                      <a:r>
                        <a:rPr lang="sv-SE" sz="1300" baseline="0" dirty="0"/>
                        <a:t> Hur patienten mår. 5-10 min. </a:t>
                      </a:r>
                      <a:r>
                        <a:rPr lang="sv-SE" sz="1300" b="1" baseline="0" dirty="0"/>
                        <a:t>LOKALT</a:t>
                      </a:r>
                      <a:endParaRPr lang="sv-SE" sz="1300" b="1" dirty="0"/>
                    </a:p>
                  </a:txBody>
                  <a:tcPr marL="64296" marR="64296" marT="32144" marB="32144" anchor="ctr"/>
                </a:tc>
                <a:extLst>
                  <a:ext uri="{0D108BD9-81ED-4DB2-BD59-A6C34878D82A}">
                    <a16:rowId xmlns:a16="http://schemas.microsoft.com/office/drawing/2014/main" val="10005"/>
                  </a:ext>
                </a:extLst>
              </a:tr>
              <a:tr h="66446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300" dirty="0"/>
                        <a:t>12 månader</a:t>
                      </a:r>
                    </a:p>
                    <a:p>
                      <a:endParaRPr lang="sv-SE" sz="1300" dirty="0"/>
                    </a:p>
                  </a:txBody>
                  <a:tcPr marL="64296" marR="64296" marT="32144" marB="32144"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300" dirty="0"/>
                        <a:t>Enkät. 30 minuter. </a:t>
                      </a:r>
                      <a:r>
                        <a:rPr lang="sv-SE" sz="1300" b="1" dirty="0"/>
                        <a:t>CENTRALT</a:t>
                      </a:r>
                    </a:p>
                    <a:p>
                      <a:endParaRPr lang="sv-SE" sz="1300" dirty="0"/>
                    </a:p>
                  </a:txBody>
                  <a:tcPr marL="64296" marR="64296" marT="32144" marB="32144" anchor="ctr"/>
                </a:tc>
                <a:extLst>
                  <a:ext uri="{0D108BD9-81ED-4DB2-BD59-A6C34878D82A}">
                    <a16:rowId xmlns:a16="http://schemas.microsoft.com/office/drawing/2014/main" val="10006"/>
                  </a:ext>
                </a:extLst>
              </a:tr>
            </a:tbl>
          </a:graphicData>
        </a:graphic>
      </p:graphicFrame>
      <p:sp>
        <p:nvSpPr>
          <p:cNvPr id="2" name="Platshållare för bildnummer 1"/>
          <p:cNvSpPr>
            <a:spLocks noGrp="1"/>
          </p:cNvSpPr>
          <p:nvPr>
            <p:ph type="sldNum" sz="quarter" idx="12"/>
          </p:nvPr>
        </p:nvSpPr>
        <p:spPr/>
        <p:txBody>
          <a:bodyPr/>
          <a:lstStyle/>
          <a:p>
            <a:fld id="{59BC4FCE-6F63-C844-AB8C-60C97420DD07}" type="slidenum">
              <a:rPr lang="en-GB" altLang="sv-SE" smtClean="0"/>
              <a:pPr/>
              <a:t>14</a:t>
            </a:fld>
            <a:endParaRPr lang="en-GB" altLang="sv-SE"/>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ktangel 3"/>
          <p:cNvSpPr>
            <a:spLocks noChangeArrowheads="1"/>
          </p:cNvSpPr>
          <p:nvPr/>
        </p:nvSpPr>
        <p:spPr bwMode="auto">
          <a:xfrm>
            <a:off x="1403350" y="2305050"/>
            <a:ext cx="7088188" cy="2884488"/>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25400">
                <a:solidFill>
                  <a:srgbClr val="000000"/>
                </a:solidFill>
                <a:round/>
                <a:headEnd/>
                <a:tailEnd/>
              </a14:hiddenLine>
            </a:ext>
          </a:extLst>
        </p:spPr>
        <p:txBody>
          <a:bodyPr lIns="64288" tIns="32144" rIns="64288" bIns="32144"/>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endParaRPr lang="sv-SE" altLang="sv-SE" sz="1800"/>
          </a:p>
        </p:txBody>
      </p:sp>
      <p:sp>
        <p:nvSpPr>
          <p:cNvPr id="52226" name="textruta 2"/>
          <p:cNvSpPr txBox="1">
            <a:spLocks noChangeArrowheads="1"/>
          </p:cNvSpPr>
          <p:nvPr/>
        </p:nvSpPr>
        <p:spPr bwMode="auto">
          <a:xfrm>
            <a:off x="1547664" y="2276121"/>
            <a:ext cx="7218363" cy="288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88" tIns="32144" rIns="64288" bIns="32144">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lnSpc>
                <a:spcPct val="150000"/>
              </a:lnSpc>
            </a:pPr>
            <a:r>
              <a:rPr lang="sv-SE" altLang="sv-SE" sz="4200" dirty="0">
                <a:solidFill>
                  <a:srgbClr val="000000"/>
                </a:solidFill>
                <a:latin typeface="+mj-lt"/>
                <a:ea typeface="ヒラギノ角ゴ ProN W3" charset="-128"/>
                <a:sym typeface="Gill Sans" charset="0"/>
              </a:rPr>
              <a:t>EFFECTS fråga</a:t>
            </a:r>
          </a:p>
          <a:p>
            <a:pPr eaLnBrk="1" hangingPunct="1">
              <a:lnSpc>
                <a:spcPct val="150000"/>
              </a:lnSpc>
            </a:pPr>
            <a:r>
              <a:rPr lang="sv-SE" altLang="sv-SE" sz="2000" dirty="0">
                <a:solidFill>
                  <a:srgbClr val="000000"/>
                </a:solidFill>
                <a:latin typeface="+mj-lt"/>
                <a:ea typeface="ヒラギノ角ゴ ProN W3" charset="-128"/>
                <a:sym typeface="Gill Sans" charset="0"/>
              </a:rPr>
              <a:t>Förbättrar 20 mg </a:t>
            </a:r>
            <a:r>
              <a:rPr lang="sv-SE" altLang="sv-SE" sz="2000" dirty="0" err="1">
                <a:solidFill>
                  <a:srgbClr val="000000"/>
                </a:solidFill>
                <a:latin typeface="+mj-lt"/>
                <a:ea typeface="ヒラギノ角ゴ ProN W3" charset="-128"/>
                <a:sym typeface="Gill Sans" charset="0"/>
              </a:rPr>
              <a:t>fluoxetin</a:t>
            </a:r>
            <a:r>
              <a:rPr lang="sv-SE" altLang="sv-SE" sz="2000" dirty="0">
                <a:solidFill>
                  <a:srgbClr val="000000"/>
                </a:solidFill>
                <a:latin typeface="+mj-lt"/>
                <a:ea typeface="ヒラギノ角ゴ ProN W3" charset="-128"/>
                <a:sym typeface="Gill Sans" charset="0"/>
              </a:rPr>
              <a:t> x 1 under 6 månader</a:t>
            </a:r>
            <a:br>
              <a:rPr lang="sv-SE" altLang="sv-SE" sz="2000" dirty="0">
                <a:solidFill>
                  <a:srgbClr val="000000"/>
                </a:solidFill>
                <a:latin typeface="+mj-lt"/>
                <a:ea typeface="ヒラギノ角ゴ ProN W3" charset="-128"/>
                <a:sym typeface="Gill Sans" charset="0"/>
              </a:rPr>
            </a:br>
            <a:r>
              <a:rPr lang="sv-SE" altLang="sv-SE" sz="2000" dirty="0">
                <a:solidFill>
                  <a:srgbClr val="000000"/>
                </a:solidFill>
                <a:latin typeface="+mj-lt"/>
                <a:ea typeface="ヒラギノ角ゴ ProN W3" charset="-128"/>
                <a:sym typeface="Gill Sans" charset="0"/>
              </a:rPr>
              <a:t>strokepatienternas funktionsförmåga?</a:t>
            </a:r>
          </a:p>
          <a:p>
            <a:pPr eaLnBrk="1" hangingPunct="1">
              <a:lnSpc>
                <a:spcPct val="150000"/>
              </a:lnSpc>
            </a:pPr>
            <a:r>
              <a:rPr lang="sv-SE" altLang="sv-SE" sz="2000" dirty="0">
                <a:solidFill>
                  <a:srgbClr val="000000"/>
                </a:solidFill>
                <a:latin typeface="+mj-lt"/>
                <a:ea typeface="ヒラギノ角ゴ ProN W3" charset="-128"/>
                <a:sym typeface="Gill Sans" charset="0"/>
              </a:rPr>
              <a:t> </a:t>
            </a:r>
          </a:p>
          <a:p>
            <a:pPr eaLnBrk="1" hangingPunct="1">
              <a:lnSpc>
                <a:spcPct val="150000"/>
              </a:lnSpc>
            </a:pPr>
            <a:r>
              <a:rPr lang="sv-SE" altLang="sv-SE" sz="2000" dirty="0">
                <a:solidFill>
                  <a:srgbClr val="000000"/>
                </a:solidFill>
                <a:latin typeface="+mj-lt"/>
                <a:ea typeface="ヒラギノ角ゴ ProN W3" charset="-128"/>
                <a:sym typeface="Gill Sans" charset="0"/>
              </a:rPr>
              <a:t>Primärt utfallsmått:  modifierad </a:t>
            </a:r>
            <a:r>
              <a:rPr lang="sv-SE" altLang="sv-SE" sz="2000" dirty="0" err="1">
                <a:solidFill>
                  <a:srgbClr val="000000"/>
                </a:solidFill>
                <a:latin typeface="+mj-lt"/>
                <a:ea typeface="ヒラギノ角ゴ ProN W3" charset="-128"/>
                <a:sym typeface="Gill Sans" charset="0"/>
              </a:rPr>
              <a:t>Rankin</a:t>
            </a:r>
            <a:r>
              <a:rPr lang="sv-SE" altLang="sv-SE" sz="2000" dirty="0">
                <a:solidFill>
                  <a:srgbClr val="000000"/>
                </a:solidFill>
                <a:latin typeface="+mj-lt"/>
                <a:ea typeface="ヒラギノ角ゴ ProN W3" charset="-128"/>
                <a:sym typeface="Gill Sans" charset="0"/>
              </a:rPr>
              <a:t> </a:t>
            </a:r>
            <a:r>
              <a:rPr lang="sv-SE" altLang="sv-SE" sz="2000" dirty="0" err="1">
                <a:solidFill>
                  <a:srgbClr val="000000"/>
                </a:solidFill>
                <a:latin typeface="+mj-lt"/>
                <a:ea typeface="ヒラギノ角ゴ ProN W3" charset="-128"/>
                <a:sym typeface="Gill Sans" charset="0"/>
              </a:rPr>
              <a:t>Scale</a:t>
            </a:r>
            <a:endParaRPr lang="sv-SE" altLang="sv-SE" sz="2000" dirty="0">
              <a:solidFill>
                <a:srgbClr val="000000"/>
              </a:solidFill>
              <a:latin typeface="+mj-lt"/>
              <a:ea typeface="ヒラギノ角ゴ ProN W3" charset="-128"/>
              <a:sym typeface="Gill Sans" charset="0"/>
            </a:endParaRPr>
          </a:p>
        </p:txBody>
      </p:sp>
      <p:sp>
        <p:nvSpPr>
          <p:cNvPr id="2" name="Platshållare för bildnummer 1"/>
          <p:cNvSpPr>
            <a:spLocks noGrp="1"/>
          </p:cNvSpPr>
          <p:nvPr>
            <p:ph type="sldNum" sz="quarter" idx="12"/>
          </p:nvPr>
        </p:nvSpPr>
        <p:spPr/>
        <p:txBody>
          <a:bodyPr/>
          <a:lstStyle/>
          <a:p>
            <a:fld id="{59BC4FCE-6F63-C844-AB8C-60C97420DD07}" type="slidenum">
              <a:rPr lang="en-GB" altLang="sv-SE" smtClean="0"/>
              <a:pPr/>
              <a:t>2</a:t>
            </a:fld>
            <a:endParaRPr lang="en-GB" altLang="sv-SE"/>
          </a:p>
        </p:txBody>
      </p:sp>
    </p:spTree>
    <p:extLst>
      <p:ext uri="{BB962C8B-B14F-4D97-AF65-F5344CB8AC3E}">
        <p14:creationId xmlns:p14="http://schemas.microsoft.com/office/powerpoint/2010/main" val="179806036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ktangel 3"/>
          <p:cNvSpPr>
            <a:spLocks noChangeArrowheads="1"/>
          </p:cNvSpPr>
          <p:nvPr/>
        </p:nvSpPr>
        <p:spPr bwMode="auto">
          <a:xfrm>
            <a:off x="1403350" y="1700808"/>
            <a:ext cx="7201098" cy="4608512"/>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25400">
                <a:solidFill>
                  <a:srgbClr val="000000"/>
                </a:solidFill>
                <a:round/>
                <a:headEnd/>
                <a:tailEnd/>
              </a14:hiddenLine>
            </a:ext>
          </a:extLst>
        </p:spPr>
        <p:txBody>
          <a:bodyPr lIns="64288" tIns="32144" rIns="64288" bIns="32144"/>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endParaRPr lang="sv-SE" altLang="sv-SE" sz="1800"/>
          </a:p>
        </p:txBody>
      </p:sp>
      <p:sp>
        <p:nvSpPr>
          <p:cNvPr id="52226" name="textruta 2"/>
          <p:cNvSpPr txBox="1">
            <a:spLocks noChangeArrowheads="1"/>
          </p:cNvSpPr>
          <p:nvPr/>
        </p:nvSpPr>
        <p:spPr bwMode="auto">
          <a:xfrm>
            <a:off x="1547664" y="1628800"/>
            <a:ext cx="7218363" cy="472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88" tIns="32144" rIns="64288" bIns="32144">
            <a:spAutoFit/>
          </a:bodyPr>
          <a:lstStyle>
            <a:lvl1pPr>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lnSpc>
                <a:spcPct val="150000"/>
              </a:lnSpc>
            </a:pPr>
            <a:r>
              <a:rPr lang="sv-SE" altLang="sv-SE" sz="4200" dirty="0">
                <a:solidFill>
                  <a:srgbClr val="000000"/>
                </a:solidFill>
                <a:latin typeface="+mj-lt"/>
                <a:ea typeface="ヒラギノ角ゴ ProN W3" charset="-128"/>
                <a:sym typeface="Gill Sans" charset="0"/>
              </a:rPr>
              <a:t>EFFECTS – vad är nytt</a:t>
            </a:r>
          </a:p>
          <a:p>
            <a:pPr marL="457200" indent="-457200" eaLnBrk="1" hangingPunct="1">
              <a:lnSpc>
                <a:spcPct val="150000"/>
              </a:lnSpc>
              <a:buFont typeface="+mj-lt"/>
              <a:buAutoNum type="arabicPeriod"/>
            </a:pPr>
            <a:r>
              <a:rPr lang="sv-SE" altLang="sv-SE" sz="2000" dirty="0">
                <a:solidFill>
                  <a:srgbClr val="000000"/>
                </a:solidFill>
                <a:latin typeface="+mj-lt"/>
                <a:ea typeface="ヒラギノ角ゴ ProN W3" charset="-128"/>
                <a:sym typeface="Gill Sans" charset="0"/>
              </a:rPr>
              <a:t>Ny mekanism</a:t>
            </a:r>
          </a:p>
          <a:p>
            <a:pPr marL="457200" indent="-457200" eaLnBrk="1" hangingPunct="1">
              <a:lnSpc>
                <a:spcPct val="150000"/>
              </a:lnSpc>
              <a:buFont typeface="+mj-lt"/>
              <a:buAutoNum type="arabicPeriod"/>
            </a:pPr>
            <a:r>
              <a:rPr lang="sv-SE" altLang="sv-SE" sz="2000" dirty="0">
                <a:solidFill>
                  <a:srgbClr val="000000"/>
                </a:solidFill>
                <a:latin typeface="+mj-lt"/>
                <a:ea typeface="ヒラギノ角ゴ ProN W3" charset="-128"/>
                <a:sym typeface="Gill Sans" charset="0"/>
              </a:rPr>
              <a:t>Gäller både ischemisk och hemorrhagisk stroke</a:t>
            </a:r>
          </a:p>
          <a:p>
            <a:pPr marL="457200" indent="-457200" eaLnBrk="1" hangingPunct="1">
              <a:lnSpc>
                <a:spcPct val="150000"/>
              </a:lnSpc>
              <a:buFont typeface="+mj-lt"/>
              <a:buAutoNum type="arabicPeriod"/>
            </a:pPr>
            <a:r>
              <a:rPr lang="sv-SE" altLang="sv-SE" sz="2000" dirty="0">
                <a:solidFill>
                  <a:srgbClr val="000000"/>
                </a:solidFill>
                <a:latin typeface="+mj-lt"/>
                <a:ea typeface="ヒラギノ角ゴ ProN W3" charset="-128"/>
                <a:sym typeface="Gill Sans" charset="0"/>
              </a:rPr>
              <a:t>Enkel att vara med i</a:t>
            </a:r>
          </a:p>
          <a:p>
            <a:pPr marL="457200" indent="-457200" eaLnBrk="1" hangingPunct="1">
              <a:lnSpc>
                <a:spcPct val="150000"/>
              </a:lnSpc>
              <a:buFont typeface="+mj-lt"/>
              <a:buAutoNum type="arabicPeriod"/>
            </a:pPr>
            <a:r>
              <a:rPr lang="sv-SE" altLang="sv-SE" sz="2000" dirty="0">
                <a:solidFill>
                  <a:srgbClr val="000000"/>
                </a:solidFill>
                <a:latin typeface="+mj-lt"/>
                <a:ea typeface="ヒラギノ角ゴ ProN W3" charset="-128"/>
                <a:sym typeface="Gill Sans" charset="0"/>
              </a:rPr>
              <a:t>Om effekt – kan det börja användas direkt</a:t>
            </a:r>
          </a:p>
          <a:p>
            <a:pPr marL="457200" indent="-457200" eaLnBrk="1" hangingPunct="1">
              <a:lnSpc>
                <a:spcPct val="150000"/>
              </a:lnSpc>
              <a:buFont typeface="+mj-lt"/>
              <a:buAutoNum type="arabicPeriod"/>
            </a:pPr>
            <a:r>
              <a:rPr lang="sv-SE" altLang="sv-SE" sz="2000" dirty="0">
                <a:solidFill>
                  <a:srgbClr val="000000"/>
                </a:solidFill>
                <a:latin typeface="+mj-lt"/>
                <a:ea typeface="ヒラギノ角ゴ ProN W3" charset="-128"/>
                <a:sym typeface="Gill Sans" charset="0"/>
              </a:rPr>
              <a:t>Billig – 300 kronor för 6 månader</a:t>
            </a:r>
          </a:p>
          <a:p>
            <a:pPr marL="457200" indent="-457200" eaLnBrk="1" hangingPunct="1">
              <a:lnSpc>
                <a:spcPct val="150000"/>
              </a:lnSpc>
              <a:buFont typeface="+mj-lt"/>
              <a:buAutoNum type="arabicPeriod"/>
            </a:pPr>
            <a:r>
              <a:rPr lang="sv-SE" altLang="sv-SE" sz="2000" dirty="0">
                <a:solidFill>
                  <a:srgbClr val="000000"/>
                </a:solidFill>
                <a:latin typeface="+mj-lt"/>
                <a:ea typeface="ヒラギノ角ゴ ProN W3" charset="-128"/>
                <a:sym typeface="Gill Sans" charset="0"/>
              </a:rPr>
              <a:t>Kommer att bli Sveriges genom tidernas största randomiserade kontrollerade strokestudie</a:t>
            </a:r>
          </a:p>
          <a:p>
            <a:pPr marL="457200" indent="-457200" eaLnBrk="1" hangingPunct="1">
              <a:lnSpc>
                <a:spcPct val="150000"/>
              </a:lnSpc>
              <a:buFont typeface="+mj-lt"/>
              <a:buAutoNum type="arabicPeriod"/>
            </a:pPr>
            <a:endParaRPr lang="sv-SE" altLang="sv-SE" sz="2000" dirty="0">
              <a:solidFill>
                <a:srgbClr val="000000"/>
              </a:solidFill>
              <a:latin typeface="+mj-lt"/>
              <a:ea typeface="ヒラギノ角ゴ ProN W3" charset="-128"/>
              <a:sym typeface="Gill Sans" charset="0"/>
            </a:endParaRPr>
          </a:p>
        </p:txBody>
      </p:sp>
      <p:sp>
        <p:nvSpPr>
          <p:cNvPr id="2" name="Platshållare för bildnummer 1"/>
          <p:cNvSpPr>
            <a:spLocks noGrp="1"/>
          </p:cNvSpPr>
          <p:nvPr>
            <p:ph type="sldNum" sz="quarter" idx="12"/>
          </p:nvPr>
        </p:nvSpPr>
        <p:spPr/>
        <p:txBody>
          <a:bodyPr/>
          <a:lstStyle/>
          <a:p>
            <a:fld id="{59BC4FCE-6F63-C844-AB8C-60C97420DD07}" type="slidenum">
              <a:rPr lang="en-GB" altLang="sv-SE" smtClean="0"/>
              <a:pPr/>
              <a:t>3</a:t>
            </a:fld>
            <a:endParaRPr lang="en-GB" altLang="sv-SE"/>
          </a:p>
        </p:txBody>
      </p:sp>
    </p:spTree>
    <p:extLst>
      <p:ext uri="{BB962C8B-B14F-4D97-AF65-F5344CB8AC3E}">
        <p14:creationId xmlns:p14="http://schemas.microsoft.com/office/powerpoint/2010/main" val="10237544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1334511" y="1556792"/>
            <a:ext cx="7772400" cy="1143000"/>
          </a:xfrm>
        </p:spPr>
        <p:txBody>
          <a:bodyPr/>
          <a:lstStyle/>
          <a:p>
            <a:pPr eaLnBrk="1" hangingPunct="1"/>
            <a:r>
              <a:rPr lang="sv-SE" altLang="sv-SE" sz="5100">
                <a:solidFill>
                  <a:srgbClr val="000000"/>
                </a:solidFill>
                <a:ea typeface="ヒラギノ角ゴ ProN W3" charset="-128"/>
              </a:rPr>
              <a:t>Tänkbara mekanismer</a:t>
            </a:r>
            <a:br>
              <a:rPr lang="sv-SE" altLang="sv-SE" sz="5100">
                <a:solidFill>
                  <a:srgbClr val="000000"/>
                </a:solidFill>
                <a:ea typeface="ヒラギノ角ゴ ProN W3" charset="-128"/>
              </a:rPr>
            </a:br>
            <a:r>
              <a:rPr lang="sv-SE" altLang="sv-SE" sz="2800" dirty="0" err="1">
                <a:solidFill>
                  <a:srgbClr val="000000"/>
                </a:solidFill>
                <a:ea typeface="ヒラギノ角ゴ ProN W3" charset="-128"/>
              </a:rPr>
              <a:t>Placticitetsökande</a:t>
            </a:r>
            <a:endParaRPr lang="sv-SE" altLang="sv-SE" sz="5100" b="1" dirty="0">
              <a:solidFill>
                <a:srgbClr val="000000"/>
              </a:solidFill>
              <a:ea typeface="ヒラギノ角ゴ ProN W3" charset="-128"/>
            </a:endParaRPr>
          </a:p>
        </p:txBody>
      </p:sp>
      <p:sp>
        <p:nvSpPr>
          <p:cNvPr id="33794" name="Rectangle 3"/>
          <p:cNvSpPr>
            <a:spLocks noGrp="1" noChangeArrowheads="1"/>
          </p:cNvSpPr>
          <p:nvPr>
            <p:ph type="body" idx="4294967295"/>
          </p:nvPr>
        </p:nvSpPr>
        <p:spPr>
          <a:xfrm>
            <a:off x="1371600" y="2151037"/>
            <a:ext cx="7772400" cy="4402138"/>
          </a:xfrm>
        </p:spPr>
        <p:txBody>
          <a:bodyPr/>
          <a:lstStyle/>
          <a:p>
            <a:pPr eaLnBrk="1" hangingPunct="1"/>
            <a:endParaRPr lang="sv-SE" altLang="sv-SE" dirty="0">
              <a:latin typeface="Arial" charset="0"/>
              <a:ea typeface="MS PGothic" charset="-128"/>
            </a:endParaRPr>
          </a:p>
          <a:p>
            <a:pPr eaLnBrk="1" hangingPunct="1">
              <a:lnSpc>
                <a:spcPct val="150000"/>
              </a:lnSpc>
              <a:buFont typeface="Arial" charset="0"/>
              <a:buAutoNum type="arabicPeriod"/>
            </a:pPr>
            <a:r>
              <a:rPr lang="sv-SE" altLang="sv-SE" dirty="0" err="1">
                <a:solidFill>
                  <a:srgbClr val="000000"/>
                </a:solidFill>
                <a:latin typeface="Arial" charset="0"/>
                <a:ea typeface="MS PGothic" charset="-128"/>
              </a:rPr>
              <a:t>Neurogenes</a:t>
            </a:r>
            <a:br>
              <a:rPr lang="sv-SE" altLang="sv-SE" dirty="0">
                <a:solidFill>
                  <a:srgbClr val="000000"/>
                </a:solidFill>
                <a:latin typeface="Arial" charset="0"/>
                <a:ea typeface="MS PGothic" charset="-128"/>
              </a:rPr>
            </a:br>
            <a:r>
              <a:rPr lang="sv-SE" altLang="sv-SE" sz="1800" dirty="0">
                <a:solidFill>
                  <a:srgbClr val="FF0000"/>
                </a:solidFill>
                <a:latin typeface="Arial" charset="0"/>
                <a:ea typeface="MS PGothic" charset="-128"/>
              </a:rPr>
              <a:t>Vid djurförsök sker nybildning och återväxt av nervceller</a:t>
            </a:r>
            <a:endParaRPr lang="sv-SE" altLang="sv-SE" dirty="0">
              <a:solidFill>
                <a:srgbClr val="FF0000"/>
              </a:solidFill>
              <a:latin typeface="Arial" charset="0"/>
              <a:ea typeface="MS PGothic" charset="-128"/>
            </a:endParaRPr>
          </a:p>
          <a:p>
            <a:pPr eaLnBrk="1" hangingPunct="1">
              <a:lnSpc>
                <a:spcPct val="150000"/>
              </a:lnSpc>
              <a:buFont typeface="Arial" charset="0"/>
              <a:buAutoNum type="arabicPeriod"/>
            </a:pPr>
            <a:r>
              <a:rPr lang="sv-SE" altLang="sv-SE" dirty="0" err="1">
                <a:solidFill>
                  <a:srgbClr val="000000"/>
                </a:solidFill>
                <a:latin typeface="Arial" charset="0"/>
                <a:ea typeface="MS PGothic" charset="-128"/>
              </a:rPr>
              <a:t>Neuroprotektion</a:t>
            </a:r>
            <a:br>
              <a:rPr lang="sv-SE" altLang="sv-SE" dirty="0">
                <a:solidFill>
                  <a:srgbClr val="000000"/>
                </a:solidFill>
                <a:latin typeface="Arial" charset="0"/>
                <a:ea typeface="MS PGothic" charset="-128"/>
              </a:rPr>
            </a:br>
            <a:r>
              <a:rPr lang="sv-SE" altLang="sv-SE" sz="1800" dirty="0">
                <a:solidFill>
                  <a:srgbClr val="FF0000"/>
                </a:solidFill>
                <a:latin typeface="Arial" charset="0"/>
                <a:ea typeface="MS PGothic" charset="-128"/>
              </a:rPr>
              <a:t>Kopplat till anti-inflammatoriska egenskaper</a:t>
            </a:r>
          </a:p>
          <a:p>
            <a:pPr eaLnBrk="1" hangingPunct="1">
              <a:lnSpc>
                <a:spcPct val="150000"/>
              </a:lnSpc>
              <a:buFont typeface="Arial" charset="0"/>
              <a:buAutoNum type="arabicPeriod"/>
            </a:pPr>
            <a:r>
              <a:rPr lang="sv-SE" altLang="sv-SE" dirty="0">
                <a:solidFill>
                  <a:srgbClr val="000000"/>
                </a:solidFill>
                <a:latin typeface="Arial" charset="0"/>
                <a:ea typeface="MS PGothic" charset="-128"/>
              </a:rPr>
              <a:t>Påverkan av det </a:t>
            </a:r>
            <a:r>
              <a:rPr lang="sv-SE" altLang="sv-SE" dirty="0" err="1">
                <a:solidFill>
                  <a:srgbClr val="000000"/>
                </a:solidFill>
                <a:latin typeface="Arial" charset="0"/>
                <a:ea typeface="MS PGothic" charset="-128"/>
              </a:rPr>
              <a:t>adrenerga</a:t>
            </a:r>
            <a:r>
              <a:rPr lang="sv-SE" altLang="sv-SE" dirty="0">
                <a:solidFill>
                  <a:srgbClr val="000000"/>
                </a:solidFill>
                <a:latin typeface="Arial" charset="0"/>
                <a:ea typeface="MS PGothic" charset="-128"/>
              </a:rPr>
              <a:t> systemet</a:t>
            </a:r>
            <a:br>
              <a:rPr lang="sv-SE" altLang="sv-SE" dirty="0">
                <a:solidFill>
                  <a:srgbClr val="000000"/>
                </a:solidFill>
                <a:latin typeface="Arial" charset="0"/>
                <a:ea typeface="MS PGothic" charset="-128"/>
              </a:rPr>
            </a:br>
            <a:r>
              <a:rPr lang="sv-SE" altLang="sv-SE" sz="1800" dirty="0">
                <a:solidFill>
                  <a:srgbClr val="FF0000"/>
                </a:solidFill>
                <a:latin typeface="Arial" charset="0"/>
                <a:ea typeface="MS PGothic" charset="-128"/>
              </a:rPr>
              <a:t>Kopplat till välmående vid </a:t>
            </a:r>
            <a:r>
              <a:rPr lang="sv-SE" altLang="sv-SE" sz="1800" dirty="0" err="1">
                <a:solidFill>
                  <a:srgbClr val="FF0000"/>
                </a:solidFill>
                <a:latin typeface="Arial" charset="0"/>
                <a:ea typeface="MS PGothic" charset="-128"/>
              </a:rPr>
              <a:t>fluoxetinbehandling</a:t>
            </a:r>
            <a:r>
              <a:rPr lang="sv-SE" altLang="sv-SE" sz="1800" dirty="0">
                <a:solidFill>
                  <a:srgbClr val="FF0000"/>
                </a:solidFill>
                <a:latin typeface="Arial" charset="0"/>
                <a:ea typeface="MS PGothic" charset="-128"/>
              </a:rPr>
              <a:t>?                               </a:t>
            </a:r>
          </a:p>
          <a:p>
            <a:pPr eaLnBrk="1" hangingPunct="1"/>
            <a:endParaRPr lang="sv-SE" altLang="sv-SE" sz="1600" dirty="0">
              <a:solidFill>
                <a:srgbClr val="000000"/>
              </a:solidFill>
              <a:latin typeface="Arial" charset="0"/>
              <a:ea typeface="MS PGothic" charset="-128"/>
            </a:endParaRPr>
          </a:p>
          <a:p>
            <a:pPr eaLnBrk="1" hangingPunct="1"/>
            <a:endParaRPr lang="sv-SE" altLang="sv-SE" sz="1600" dirty="0">
              <a:solidFill>
                <a:srgbClr val="000000"/>
              </a:solidFill>
              <a:latin typeface="Arial" charset="0"/>
              <a:ea typeface="MS PGothic" charset="-128"/>
            </a:endParaRPr>
          </a:p>
        </p:txBody>
      </p:sp>
      <p:sp>
        <p:nvSpPr>
          <p:cNvPr id="2" name="Platshållare för bildnummer 1"/>
          <p:cNvSpPr>
            <a:spLocks noGrp="1"/>
          </p:cNvSpPr>
          <p:nvPr>
            <p:ph type="sldNum" sz="quarter" idx="12"/>
          </p:nvPr>
        </p:nvSpPr>
        <p:spPr/>
        <p:txBody>
          <a:bodyPr/>
          <a:lstStyle/>
          <a:p>
            <a:fld id="{59BC4FCE-6F63-C844-AB8C-60C97420DD07}" type="slidenum">
              <a:rPr lang="en-GB" altLang="sv-SE" smtClean="0"/>
              <a:pPr/>
              <a:t>4</a:t>
            </a:fld>
            <a:endParaRPr lang="en-GB" altLang="sv-SE"/>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ruta 2"/>
          <p:cNvSpPr txBox="1">
            <a:spLocks noChangeArrowheads="1"/>
          </p:cNvSpPr>
          <p:nvPr/>
        </p:nvSpPr>
        <p:spPr bwMode="auto">
          <a:xfrm>
            <a:off x="1547664" y="2420888"/>
            <a:ext cx="5903913"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charset="0"/>
                <a:ea typeface="MS PGothic" charset="-128"/>
              </a:defRPr>
            </a:lvl1pPr>
            <a:lvl2pPr marL="742950" indent="-285750">
              <a:defRPr sz="2400">
                <a:solidFill>
                  <a:schemeClr val="tx1"/>
                </a:solidFill>
                <a:latin typeface="Arial" charset="0"/>
                <a:ea typeface="MS PGothic" charset="-128"/>
              </a:defRPr>
            </a:lvl2pPr>
            <a:lvl3pPr marL="1143000" indent="-228600">
              <a:defRPr sz="2400">
                <a:solidFill>
                  <a:schemeClr val="tx1"/>
                </a:solidFill>
                <a:latin typeface="Arial" charset="0"/>
                <a:ea typeface="MS PGothic" charset="-128"/>
              </a:defRPr>
            </a:lvl3pPr>
            <a:lvl4pPr marL="1600200" indent="-228600">
              <a:defRPr sz="2400">
                <a:solidFill>
                  <a:schemeClr val="tx1"/>
                </a:solidFill>
                <a:latin typeface="Arial" charset="0"/>
                <a:ea typeface="MS PGothic" charset="-128"/>
              </a:defRPr>
            </a:lvl4pPr>
            <a:lvl5pPr marL="2057400" indent="-228600">
              <a:defRPr sz="2400">
                <a:solidFill>
                  <a:schemeClr val="tx1"/>
                </a:solidFill>
                <a:latin typeface="Arial" charset="0"/>
                <a:ea typeface="MS PGothic" charset="-128"/>
              </a:defRPr>
            </a:lvl5pPr>
            <a:lvl6pPr marL="2514600" indent="-228600" eaLnBrk="0" fontAlgn="base" hangingPunct="0">
              <a:spcBef>
                <a:spcPct val="0"/>
              </a:spcBef>
              <a:spcAft>
                <a:spcPct val="0"/>
              </a:spcAft>
              <a:defRPr sz="2400">
                <a:solidFill>
                  <a:schemeClr val="tx1"/>
                </a:solidFill>
                <a:latin typeface="Arial" charset="0"/>
                <a:ea typeface="MS PGothic" charset="-128"/>
              </a:defRPr>
            </a:lvl6pPr>
            <a:lvl7pPr marL="2971800" indent="-228600" eaLnBrk="0" fontAlgn="base" hangingPunct="0">
              <a:spcBef>
                <a:spcPct val="0"/>
              </a:spcBef>
              <a:spcAft>
                <a:spcPct val="0"/>
              </a:spcAft>
              <a:defRPr sz="2400">
                <a:solidFill>
                  <a:schemeClr val="tx1"/>
                </a:solidFill>
                <a:latin typeface="Arial" charset="0"/>
                <a:ea typeface="MS PGothic" charset="-128"/>
              </a:defRPr>
            </a:lvl7pPr>
            <a:lvl8pPr marL="3429000" indent="-228600" eaLnBrk="0" fontAlgn="base" hangingPunct="0">
              <a:spcBef>
                <a:spcPct val="0"/>
              </a:spcBef>
              <a:spcAft>
                <a:spcPct val="0"/>
              </a:spcAft>
              <a:defRPr sz="2400">
                <a:solidFill>
                  <a:schemeClr val="tx1"/>
                </a:solidFill>
                <a:latin typeface="Arial" charset="0"/>
                <a:ea typeface="MS PGothic" charset="-128"/>
              </a:defRPr>
            </a:lvl8pPr>
            <a:lvl9pPr marL="3886200" indent="-228600" eaLnBrk="0" fontAlgn="base" hangingPunct="0">
              <a:spcBef>
                <a:spcPct val="0"/>
              </a:spcBef>
              <a:spcAft>
                <a:spcPct val="0"/>
              </a:spcAft>
              <a:defRPr sz="2400">
                <a:solidFill>
                  <a:schemeClr val="tx1"/>
                </a:solidFill>
                <a:latin typeface="Arial" charset="0"/>
                <a:ea typeface="MS PGothic" charset="-128"/>
              </a:defRPr>
            </a:lvl9pPr>
          </a:lstStyle>
          <a:p>
            <a:pPr eaLnBrk="1" hangingPunct="1">
              <a:lnSpc>
                <a:spcPct val="150000"/>
              </a:lnSpc>
              <a:buFont typeface="Arial" charset="0"/>
              <a:buChar char="•"/>
            </a:pPr>
            <a:r>
              <a:rPr lang="sv-SE" altLang="sv-SE" sz="1800" dirty="0"/>
              <a:t>Akademikerdriven, dubbelblind, placebokontrollerad</a:t>
            </a:r>
          </a:p>
          <a:p>
            <a:pPr eaLnBrk="1" hangingPunct="1">
              <a:lnSpc>
                <a:spcPct val="150000"/>
              </a:lnSpc>
              <a:buFont typeface="Arial" charset="0"/>
              <a:buChar char="•"/>
            </a:pPr>
            <a:r>
              <a:rPr lang="sv-SE" altLang="sv-SE" sz="1800" dirty="0"/>
              <a:t>On-line-randomisering och </a:t>
            </a:r>
            <a:r>
              <a:rPr lang="sv-SE" altLang="sv-SE" sz="1800" dirty="0" err="1"/>
              <a:t>eCRF</a:t>
            </a:r>
            <a:endParaRPr lang="sv-SE" altLang="sv-SE" sz="1800" dirty="0"/>
          </a:p>
          <a:p>
            <a:pPr eaLnBrk="1" hangingPunct="1">
              <a:lnSpc>
                <a:spcPct val="150000"/>
              </a:lnSpc>
              <a:buFont typeface="Arial" charset="0"/>
              <a:buChar char="•"/>
            </a:pPr>
            <a:r>
              <a:rPr lang="sv-SE" altLang="sv-SE" sz="1800" dirty="0"/>
              <a:t>32 aktiva center i Sverige (startade 35)</a:t>
            </a:r>
          </a:p>
          <a:p>
            <a:pPr eaLnBrk="1" hangingPunct="1">
              <a:lnSpc>
                <a:spcPct val="150000"/>
              </a:lnSpc>
              <a:buFont typeface="Arial" charset="0"/>
              <a:buChar char="•"/>
            </a:pPr>
            <a:r>
              <a:rPr lang="sv-SE" altLang="sv-SE" sz="1800" b="1" dirty="0"/>
              <a:t>875 </a:t>
            </a:r>
            <a:r>
              <a:rPr lang="sv-SE" altLang="sv-SE" sz="1800" dirty="0"/>
              <a:t>inkluderade patienter (30 </a:t>
            </a:r>
            <a:r>
              <a:rPr lang="sv-SE" altLang="sv-SE" sz="1800" dirty="0" err="1"/>
              <a:t>oct</a:t>
            </a:r>
            <a:r>
              <a:rPr lang="sv-SE" altLang="sv-SE" sz="1800" dirty="0"/>
              <a:t> 2017)</a:t>
            </a:r>
          </a:p>
          <a:p>
            <a:pPr eaLnBrk="1" hangingPunct="1">
              <a:lnSpc>
                <a:spcPct val="150000"/>
              </a:lnSpc>
              <a:buFont typeface="Arial" charset="0"/>
              <a:buChar char="•"/>
            </a:pPr>
            <a:r>
              <a:rPr lang="sv-SE" altLang="sv-SE" sz="1800" dirty="0"/>
              <a:t>Målet 1 500 </a:t>
            </a:r>
            <a:r>
              <a:rPr lang="sv-SE" altLang="sv-SE" sz="1800" dirty="0">
                <a:solidFill>
                  <a:srgbClr val="FF0000"/>
                </a:solidFill>
              </a:rPr>
              <a:t>mars</a:t>
            </a:r>
            <a:r>
              <a:rPr lang="sv-SE" altLang="sv-SE" sz="1800" dirty="0"/>
              <a:t> 2019</a:t>
            </a:r>
          </a:p>
          <a:p>
            <a:pPr eaLnBrk="1" hangingPunct="1">
              <a:lnSpc>
                <a:spcPct val="150000"/>
              </a:lnSpc>
              <a:buFont typeface="Arial" charset="0"/>
              <a:buChar char="•"/>
            </a:pPr>
            <a:r>
              <a:rPr lang="sv-SE" altLang="sv-SE" sz="1800" dirty="0"/>
              <a:t>FOCUS är klara, N= 3 127 (sista mars 2017)</a:t>
            </a:r>
          </a:p>
          <a:p>
            <a:pPr eaLnBrk="1" hangingPunct="1">
              <a:lnSpc>
                <a:spcPct val="150000"/>
              </a:lnSpc>
              <a:buFont typeface="Arial" charset="0"/>
              <a:buChar char="•"/>
            </a:pPr>
            <a:r>
              <a:rPr lang="sv-SE" altLang="sv-SE" sz="1800" dirty="0"/>
              <a:t>AFFINITY = 390 (25 sep 2017)</a:t>
            </a:r>
          </a:p>
          <a:p>
            <a:pPr eaLnBrk="1" hangingPunct="1">
              <a:lnSpc>
                <a:spcPct val="150000"/>
              </a:lnSpc>
              <a:buFont typeface="Arial" charset="0"/>
              <a:buChar char="•"/>
            </a:pPr>
            <a:r>
              <a:rPr lang="sv-SE" altLang="sv-SE" sz="1800" dirty="0" err="1"/>
              <a:t>www.effects.se</a:t>
            </a:r>
            <a:endParaRPr lang="sv-SE" altLang="sv-SE" sz="1800" dirty="0"/>
          </a:p>
          <a:p>
            <a:pPr eaLnBrk="1" hangingPunct="1">
              <a:lnSpc>
                <a:spcPct val="150000"/>
              </a:lnSpc>
              <a:buFont typeface="Arial" charset="0"/>
              <a:buChar char="•"/>
            </a:pPr>
            <a:endParaRPr lang="sv-SE" altLang="sv-SE" sz="1800" dirty="0"/>
          </a:p>
        </p:txBody>
      </p:sp>
      <p:sp>
        <p:nvSpPr>
          <p:cNvPr id="2" name="Platshållare för bildnummer 1"/>
          <p:cNvSpPr>
            <a:spLocks noGrp="1"/>
          </p:cNvSpPr>
          <p:nvPr>
            <p:ph type="sldNum" sz="quarter" idx="12"/>
          </p:nvPr>
        </p:nvSpPr>
        <p:spPr/>
        <p:txBody>
          <a:bodyPr/>
          <a:lstStyle/>
          <a:p>
            <a:fld id="{7B0DE51E-5A19-F045-83EA-B422067C84A8}" type="slidenum">
              <a:rPr lang="en-GB" altLang="sv-SE" smtClean="0"/>
              <a:pPr/>
              <a:t>5</a:t>
            </a:fld>
            <a:endParaRPr lang="en-GB" altLang="sv-SE"/>
          </a:p>
        </p:txBody>
      </p:sp>
    </p:spTree>
    <p:extLst>
      <p:ext uri="{BB962C8B-B14F-4D97-AF65-F5344CB8AC3E}">
        <p14:creationId xmlns:p14="http://schemas.microsoft.com/office/powerpoint/2010/main" val="103324788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2244437" cy="5143500"/>
          </a:xfrm>
          <a:prstGeom prst="rect">
            <a:avLst/>
          </a:prstGeom>
        </p:spPr>
      </p:pic>
      <p:sp>
        <p:nvSpPr>
          <p:cNvPr id="10" name="Ellips 9"/>
          <p:cNvSpPr/>
          <p:nvPr/>
        </p:nvSpPr>
        <p:spPr>
          <a:xfrm>
            <a:off x="1247031" y="4222342"/>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sv-SE" sz="500" dirty="0">
                <a:solidFill>
                  <a:prstClr val="white"/>
                </a:solidFill>
              </a:rPr>
              <a:t>5</a:t>
            </a:r>
          </a:p>
        </p:txBody>
      </p:sp>
      <p:sp>
        <p:nvSpPr>
          <p:cNvPr id="11" name="Ellips 10"/>
          <p:cNvSpPr/>
          <p:nvPr/>
        </p:nvSpPr>
        <p:spPr>
          <a:xfrm>
            <a:off x="1602702" y="2830948"/>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a:solidFill>
                <a:prstClr val="white"/>
              </a:solidFill>
            </a:endParaRPr>
          </a:p>
        </p:txBody>
      </p:sp>
      <p:sp>
        <p:nvSpPr>
          <p:cNvPr id="12" name="Ellips 11"/>
          <p:cNvSpPr/>
          <p:nvPr/>
        </p:nvSpPr>
        <p:spPr>
          <a:xfrm>
            <a:off x="1180595" y="3362565"/>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a:solidFill>
                <a:prstClr val="white"/>
              </a:solidFill>
            </a:endParaRPr>
          </a:p>
        </p:txBody>
      </p:sp>
      <p:sp>
        <p:nvSpPr>
          <p:cNvPr id="13" name="Ellips 12"/>
          <p:cNvSpPr/>
          <p:nvPr/>
        </p:nvSpPr>
        <p:spPr>
          <a:xfrm>
            <a:off x="1336960" y="4422846"/>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sv-SE" sz="500" dirty="0">
                <a:solidFill>
                  <a:prstClr val="white"/>
                </a:solidFill>
              </a:rPr>
              <a:t>1</a:t>
            </a:r>
          </a:p>
        </p:txBody>
      </p:sp>
      <p:sp>
        <p:nvSpPr>
          <p:cNvPr id="14" name="Ellips 13"/>
          <p:cNvSpPr/>
          <p:nvPr/>
        </p:nvSpPr>
        <p:spPr>
          <a:xfrm>
            <a:off x="1469830" y="4422846"/>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sv-SE" sz="500" dirty="0">
                <a:solidFill>
                  <a:prstClr val="white"/>
                </a:solidFill>
              </a:rPr>
              <a:t>2</a:t>
            </a:r>
          </a:p>
        </p:txBody>
      </p:sp>
      <p:sp>
        <p:nvSpPr>
          <p:cNvPr id="16" name="Ellips 15"/>
          <p:cNvSpPr/>
          <p:nvPr/>
        </p:nvSpPr>
        <p:spPr>
          <a:xfrm>
            <a:off x="1602701" y="4427955"/>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sv-SE" sz="500" dirty="0">
                <a:solidFill>
                  <a:prstClr val="white"/>
                </a:solidFill>
              </a:rPr>
              <a:t>6</a:t>
            </a:r>
          </a:p>
        </p:txBody>
      </p:sp>
      <p:sp>
        <p:nvSpPr>
          <p:cNvPr id="17" name="Ellips 16"/>
          <p:cNvSpPr/>
          <p:nvPr/>
        </p:nvSpPr>
        <p:spPr>
          <a:xfrm>
            <a:off x="1735571" y="4427955"/>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sz="450" dirty="0">
              <a:solidFill>
                <a:prstClr val="white"/>
              </a:solidFill>
            </a:endParaRPr>
          </a:p>
        </p:txBody>
      </p:sp>
      <p:sp>
        <p:nvSpPr>
          <p:cNvPr id="20" name="Ellips 19"/>
          <p:cNvSpPr/>
          <p:nvPr/>
        </p:nvSpPr>
        <p:spPr>
          <a:xfrm>
            <a:off x="1385227" y="4562669"/>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sz="825" dirty="0">
              <a:solidFill>
                <a:prstClr val="white"/>
              </a:solidFill>
            </a:endParaRPr>
          </a:p>
        </p:txBody>
      </p:sp>
      <p:sp>
        <p:nvSpPr>
          <p:cNvPr id="21" name="Ellips 20"/>
          <p:cNvSpPr/>
          <p:nvPr/>
        </p:nvSpPr>
        <p:spPr>
          <a:xfrm>
            <a:off x="1536264" y="4565934"/>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sz="825" dirty="0">
              <a:solidFill>
                <a:prstClr val="white"/>
              </a:solidFill>
            </a:endParaRPr>
          </a:p>
        </p:txBody>
      </p:sp>
      <p:sp>
        <p:nvSpPr>
          <p:cNvPr id="22" name="Ellips 21"/>
          <p:cNvSpPr/>
          <p:nvPr/>
        </p:nvSpPr>
        <p:spPr>
          <a:xfrm>
            <a:off x="1681878" y="4565933"/>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dirty="0">
              <a:solidFill>
                <a:prstClr val="white"/>
              </a:solidFill>
            </a:endParaRPr>
          </a:p>
        </p:txBody>
      </p:sp>
      <p:sp>
        <p:nvSpPr>
          <p:cNvPr id="23" name="Ellips 22"/>
          <p:cNvSpPr/>
          <p:nvPr/>
        </p:nvSpPr>
        <p:spPr>
          <a:xfrm>
            <a:off x="573321" y="4791644"/>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sv-SE" sz="500" dirty="0">
                <a:solidFill>
                  <a:prstClr val="white"/>
                </a:solidFill>
              </a:rPr>
              <a:t>3</a:t>
            </a:r>
          </a:p>
        </p:txBody>
      </p:sp>
      <p:sp>
        <p:nvSpPr>
          <p:cNvPr id="24" name="Ellips 23"/>
          <p:cNvSpPr/>
          <p:nvPr/>
        </p:nvSpPr>
        <p:spPr>
          <a:xfrm>
            <a:off x="532656" y="5578067"/>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sv-SE" sz="500" dirty="0">
                <a:solidFill>
                  <a:prstClr val="white"/>
                </a:solidFill>
              </a:rPr>
              <a:t>4</a:t>
            </a:r>
          </a:p>
        </p:txBody>
      </p:sp>
      <p:sp>
        <p:nvSpPr>
          <p:cNvPr id="25" name="Ellips 24"/>
          <p:cNvSpPr/>
          <p:nvPr/>
        </p:nvSpPr>
        <p:spPr>
          <a:xfrm>
            <a:off x="706191" y="3867968"/>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sv-SE" sz="500" dirty="0">
                <a:solidFill>
                  <a:prstClr val="white"/>
                </a:solidFill>
              </a:rPr>
              <a:t>7</a:t>
            </a:r>
          </a:p>
        </p:txBody>
      </p:sp>
      <p:sp>
        <p:nvSpPr>
          <p:cNvPr id="26" name="Ellips 25"/>
          <p:cNvSpPr/>
          <p:nvPr/>
        </p:nvSpPr>
        <p:spPr>
          <a:xfrm>
            <a:off x="902162" y="4000839"/>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sv-SE" sz="500" dirty="0">
                <a:solidFill>
                  <a:prstClr val="white"/>
                </a:solidFill>
              </a:rPr>
              <a:t>8</a:t>
            </a:r>
          </a:p>
        </p:txBody>
      </p:sp>
      <p:sp>
        <p:nvSpPr>
          <p:cNvPr id="27" name="Ellips 26"/>
          <p:cNvSpPr/>
          <p:nvPr/>
        </p:nvSpPr>
        <p:spPr>
          <a:xfrm>
            <a:off x="399785" y="4768245"/>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sv-SE" sz="500" dirty="0">
                <a:solidFill>
                  <a:prstClr val="white"/>
                </a:solidFill>
              </a:rPr>
              <a:t>9</a:t>
            </a:r>
          </a:p>
        </p:txBody>
      </p:sp>
      <p:sp>
        <p:nvSpPr>
          <p:cNvPr id="28" name="textruta 27"/>
          <p:cNvSpPr txBox="1"/>
          <p:nvPr/>
        </p:nvSpPr>
        <p:spPr>
          <a:xfrm>
            <a:off x="1678671" y="4411480"/>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10</a:t>
            </a:r>
          </a:p>
        </p:txBody>
      </p:sp>
      <p:sp>
        <p:nvSpPr>
          <p:cNvPr id="29" name="textruta 28"/>
          <p:cNvSpPr txBox="1"/>
          <p:nvPr/>
        </p:nvSpPr>
        <p:spPr>
          <a:xfrm>
            <a:off x="1543395" y="2808472"/>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12</a:t>
            </a:r>
          </a:p>
        </p:txBody>
      </p:sp>
      <p:sp>
        <p:nvSpPr>
          <p:cNvPr id="32" name="Ellips 31"/>
          <p:cNvSpPr/>
          <p:nvPr/>
        </p:nvSpPr>
        <p:spPr>
          <a:xfrm>
            <a:off x="1407405" y="5065335"/>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dirty="0">
              <a:solidFill>
                <a:prstClr val="white"/>
              </a:solidFill>
            </a:endParaRPr>
          </a:p>
        </p:txBody>
      </p:sp>
      <p:sp>
        <p:nvSpPr>
          <p:cNvPr id="33" name="Ellips 32"/>
          <p:cNvSpPr/>
          <p:nvPr/>
        </p:nvSpPr>
        <p:spPr>
          <a:xfrm>
            <a:off x="306385" y="5769576"/>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dirty="0">
              <a:solidFill>
                <a:prstClr val="white"/>
              </a:solidFill>
            </a:endParaRPr>
          </a:p>
        </p:txBody>
      </p:sp>
      <p:sp>
        <p:nvSpPr>
          <p:cNvPr id="31" name="textruta 30"/>
          <p:cNvSpPr txBox="1"/>
          <p:nvPr/>
        </p:nvSpPr>
        <p:spPr>
          <a:xfrm>
            <a:off x="1355828" y="5047131"/>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11</a:t>
            </a:r>
          </a:p>
        </p:txBody>
      </p:sp>
      <p:sp>
        <p:nvSpPr>
          <p:cNvPr id="34" name="Ellips 33"/>
          <p:cNvSpPr/>
          <p:nvPr/>
        </p:nvSpPr>
        <p:spPr>
          <a:xfrm>
            <a:off x="333349" y="5378761"/>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dirty="0">
              <a:solidFill>
                <a:prstClr val="white"/>
              </a:solidFill>
            </a:endParaRPr>
          </a:p>
        </p:txBody>
      </p:sp>
      <p:sp>
        <p:nvSpPr>
          <p:cNvPr id="35" name="Ellips 34"/>
          <p:cNvSpPr/>
          <p:nvPr/>
        </p:nvSpPr>
        <p:spPr>
          <a:xfrm>
            <a:off x="663888" y="5644502"/>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dirty="0">
              <a:solidFill>
                <a:prstClr val="white"/>
              </a:solidFill>
            </a:endParaRPr>
          </a:p>
        </p:txBody>
      </p:sp>
      <p:sp>
        <p:nvSpPr>
          <p:cNvPr id="37" name="Ellips 36"/>
          <p:cNvSpPr/>
          <p:nvPr/>
        </p:nvSpPr>
        <p:spPr>
          <a:xfrm>
            <a:off x="359839" y="5644628"/>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dirty="0">
              <a:solidFill>
                <a:prstClr val="white"/>
              </a:solidFill>
            </a:endParaRPr>
          </a:p>
        </p:txBody>
      </p:sp>
      <p:sp>
        <p:nvSpPr>
          <p:cNvPr id="38" name="Ellips 37"/>
          <p:cNvSpPr/>
          <p:nvPr/>
        </p:nvSpPr>
        <p:spPr>
          <a:xfrm>
            <a:off x="1451661" y="4270101"/>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dirty="0">
              <a:solidFill>
                <a:prstClr val="white"/>
              </a:solidFill>
            </a:endParaRPr>
          </a:p>
        </p:txBody>
      </p:sp>
      <p:sp>
        <p:nvSpPr>
          <p:cNvPr id="41" name="textruta 40"/>
          <p:cNvSpPr txBox="1"/>
          <p:nvPr/>
        </p:nvSpPr>
        <p:spPr>
          <a:xfrm>
            <a:off x="608750" y="5626298"/>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13</a:t>
            </a:r>
          </a:p>
        </p:txBody>
      </p:sp>
      <p:sp>
        <p:nvSpPr>
          <p:cNvPr id="42" name="textruta 41"/>
          <p:cNvSpPr txBox="1"/>
          <p:nvPr/>
        </p:nvSpPr>
        <p:spPr>
          <a:xfrm>
            <a:off x="1396699" y="4247673"/>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14</a:t>
            </a:r>
          </a:p>
        </p:txBody>
      </p:sp>
      <p:sp>
        <p:nvSpPr>
          <p:cNvPr id="43" name="textruta 42"/>
          <p:cNvSpPr txBox="1"/>
          <p:nvPr/>
        </p:nvSpPr>
        <p:spPr>
          <a:xfrm>
            <a:off x="307918" y="5614707"/>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15</a:t>
            </a:r>
          </a:p>
        </p:txBody>
      </p:sp>
      <p:sp>
        <p:nvSpPr>
          <p:cNvPr id="45" name="textruta 44"/>
          <p:cNvSpPr txBox="1"/>
          <p:nvPr/>
        </p:nvSpPr>
        <p:spPr>
          <a:xfrm>
            <a:off x="280603" y="5360557"/>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17</a:t>
            </a:r>
          </a:p>
        </p:txBody>
      </p:sp>
      <p:sp>
        <p:nvSpPr>
          <p:cNvPr id="46" name="textruta 45"/>
          <p:cNvSpPr txBox="1"/>
          <p:nvPr/>
        </p:nvSpPr>
        <p:spPr>
          <a:xfrm>
            <a:off x="243029" y="5754128"/>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20</a:t>
            </a:r>
          </a:p>
        </p:txBody>
      </p:sp>
      <p:sp>
        <p:nvSpPr>
          <p:cNvPr id="47" name="Ellips 46"/>
          <p:cNvSpPr/>
          <p:nvPr/>
        </p:nvSpPr>
        <p:spPr>
          <a:xfrm>
            <a:off x="433332" y="5829293"/>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dirty="0">
              <a:solidFill>
                <a:prstClr val="white"/>
              </a:solidFill>
            </a:endParaRPr>
          </a:p>
        </p:txBody>
      </p:sp>
      <p:sp>
        <p:nvSpPr>
          <p:cNvPr id="44" name="textruta 43"/>
          <p:cNvSpPr txBox="1"/>
          <p:nvPr/>
        </p:nvSpPr>
        <p:spPr>
          <a:xfrm>
            <a:off x="371398" y="5811089"/>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16</a:t>
            </a:r>
          </a:p>
        </p:txBody>
      </p:sp>
      <p:sp>
        <p:nvSpPr>
          <p:cNvPr id="49" name="Ellips 48"/>
          <p:cNvSpPr/>
          <p:nvPr/>
        </p:nvSpPr>
        <p:spPr>
          <a:xfrm>
            <a:off x="95923" y="5035573"/>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dirty="0">
              <a:solidFill>
                <a:prstClr val="white"/>
              </a:solidFill>
            </a:endParaRPr>
          </a:p>
        </p:txBody>
      </p:sp>
      <p:sp>
        <p:nvSpPr>
          <p:cNvPr id="51" name="Ellips 50"/>
          <p:cNvSpPr/>
          <p:nvPr/>
        </p:nvSpPr>
        <p:spPr>
          <a:xfrm>
            <a:off x="1055783" y="4464582"/>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dirty="0">
              <a:solidFill>
                <a:prstClr val="white"/>
              </a:solidFill>
            </a:endParaRPr>
          </a:p>
        </p:txBody>
      </p:sp>
      <p:sp>
        <p:nvSpPr>
          <p:cNvPr id="52" name="textruta 51"/>
          <p:cNvSpPr txBox="1"/>
          <p:nvPr/>
        </p:nvSpPr>
        <p:spPr>
          <a:xfrm>
            <a:off x="1000529" y="4446378"/>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18</a:t>
            </a:r>
          </a:p>
        </p:txBody>
      </p:sp>
      <p:sp>
        <p:nvSpPr>
          <p:cNvPr id="53" name="textruta 52"/>
          <p:cNvSpPr txBox="1"/>
          <p:nvPr/>
        </p:nvSpPr>
        <p:spPr>
          <a:xfrm>
            <a:off x="1329621" y="4543592"/>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19</a:t>
            </a:r>
          </a:p>
        </p:txBody>
      </p:sp>
      <p:sp>
        <p:nvSpPr>
          <p:cNvPr id="54" name="textruta 53"/>
          <p:cNvSpPr txBox="1"/>
          <p:nvPr/>
        </p:nvSpPr>
        <p:spPr>
          <a:xfrm>
            <a:off x="1369644" y="3366863"/>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21</a:t>
            </a:r>
          </a:p>
        </p:txBody>
      </p:sp>
      <p:sp>
        <p:nvSpPr>
          <p:cNvPr id="56" name="Ellips 55"/>
          <p:cNvSpPr/>
          <p:nvPr/>
        </p:nvSpPr>
        <p:spPr>
          <a:xfrm>
            <a:off x="216116" y="5105627"/>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dirty="0">
              <a:solidFill>
                <a:prstClr val="white"/>
              </a:solidFill>
            </a:endParaRPr>
          </a:p>
        </p:txBody>
      </p:sp>
      <p:sp>
        <p:nvSpPr>
          <p:cNvPr id="59" name="Rektangel 58"/>
          <p:cNvSpPr/>
          <p:nvPr/>
        </p:nvSpPr>
        <p:spPr>
          <a:xfrm>
            <a:off x="2316445" y="404664"/>
            <a:ext cx="6215995" cy="6567182"/>
          </a:xfrm>
          <a:prstGeom prst="rect">
            <a:avLst/>
          </a:prstGeom>
        </p:spPr>
        <p:txBody>
          <a:bodyPr wrap="square">
            <a:spAutoFit/>
          </a:bodyPr>
          <a:lstStyle/>
          <a:p>
            <a:pPr eaLnBrk="1" fontAlgn="auto" hangingPunct="1">
              <a:spcBef>
                <a:spcPts val="0"/>
              </a:spcBef>
              <a:spcAft>
                <a:spcPts val="0"/>
              </a:spcAft>
            </a:pPr>
            <a:r>
              <a:rPr lang="sv-SE" sz="1125" b="1" dirty="0">
                <a:solidFill>
                  <a:prstClr val="black"/>
                </a:solidFill>
                <a:latin typeface="Calibri" panose="020F0502020204030204"/>
                <a:ea typeface=""/>
              </a:rPr>
              <a:t>CENTER I EFFECTS		Först inklusion	Antal 30/10-17</a:t>
            </a:r>
          </a:p>
          <a:p>
            <a:pPr eaLnBrk="1" fontAlgn="auto" hangingPunct="1">
              <a:spcBef>
                <a:spcPts val="0"/>
              </a:spcBef>
              <a:spcAft>
                <a:spcPts val="0"/>
              </a:spcAft>
            </a:pPr>
            <a:r>
              <a:rPr lang="sv-SE" sz="1125" dirty="0">
                <a:solidFill>
                  <a:prstClr val="black"/>
                </a:solidFill>
                <a:latin typeface="Calibri" panose="020F0502020204030204"/>
                <a:ea typeface=""/>
              </a:rPr>
              <a:t>1</a:t>
            </a:r>
            <a:r>
              <a:rPr lang="sv-SE" sz="1125" dirty="0">
                <a:latin typeface="Calibri" panose="020F0502020204030204"/>
                <a:ea typeface=""/>
              </a:rPr>
              <a:t>. Danderyds sjukhus		2014-11-11	116</a:t>
            </a:r>
          </a:p>
          <a:p>
            <a:pPr eaLnBrk="1" fontAlgn="auto" hangingPunct="1">
              <a:spcBef>
                <a:spcPts val="0"/>
              </a:spcBef>
              <a:spcAft>
                <a:spcPts val="0"/>
              </a:spcAft>
            </a:pPr>
            <a:r>
              <a:rPr lang="sv-SE" sz="1125" dirty="0">
                <a:latin typeface="Calibri" panose="020F0502020204030204"/>
                <a:ea typeface=""/>
              </a:rPr>
              <a:t>2. Karolinska sjukhuset, Solna		2014-10-20	106</a:t>
            </a:r>
          </a:p>
          <a:p>
            <a:pPr eaLnBrk="1" fontAlgn="auto" hangingPunct="1">
              <a:spcBef>
                <a:spcPts val="0"/>
              </a:spcBef>
              <a:spcAft>
                <a:spcPts val="0"/>
              </a:spcAft>
            </a:pPr>
            <a:r>
              <a:rPr lang="sv-SE" sz="1125" dirty="0">
                <a:latin typeface="Calibri" panose="020F0502020204030204"/>
                <a:ea typeface=""/>
              </a:rPr>
              <a:t>3. Skaraborgs sjukhus, Skövde		</a:t>
            </a:r>
            <a:r>
              <a:rPr lang="sv-SE" sz="1200" dirty="0">
                <a:latin typeface="Calibri" panose="020F0502020204030204"/>
                <a:ea typeface=""/>
              </a:rPr>
              <a:t>2015-03-05	60</a:t>
            </a:r>
            <a:endParaRPr lang="sv-SE" sz="1125" dirty="0">
              <a:latin typeface="Calibri" panose="020F0502020204030204"/>
              <a:ea typeface=""/>
            </a:endParaRPr>
          </a:p>
          <a:p>
            <a:pPr eaLnBrk="1" fontAlgn="auto" hangingPunct="1">
              <a:spcBef>
                <a:spcPts val="0"/>
              </a:spcBef>
              <a:spcAft>
                <a:spcPts val="0"/>
              </a:spcAft>
            </a:pPr>
            <a:r>
              <a:rPr lang="sv-SE" sz="1125" dirty="0">
                <a:latin typeface="Calibri" panose="020F0502020204030204"/>
                <a:ea typeface=""/>
              </a:rPr>
              <a:t>4. Hässleholms sjukhus		</a:t>
            </a:r>
            <a:r>
              <a:rPr lang="sv-SE" sz="1200" dirty="0">
                <a:latin typeface="Calibri" panose="020F0502020204030204"/>
                <a:ea typeface=""/>
              </a:rPr>
              <a:t>2015-03-23	34</a:t>
            </a:r>
            <a:endParaRPr lang="sv-SE" sz="1125" dirty="0">
              <a:latin typeface="Calibri" panose="020F0502020204030204"/>
              <a:ea typeface=""/>
            </a:endParaRPr>
          </a:p>
          <a:p>
            <a:pPr eaLnBrk="1" fontAlgn="auto" hangingPunct="1">
              <a:spcBef>
                <a:spcPts val="0"/>
              </a:spcBef>
              <a:spcAft>
                <a:spcPts val="0"/>
              </a:spcAft>
            </a:pPr>
            <a:r>
              <a:rPr lang="sv-SE" sz="1125" dirty="0">
                <a:latin typeface="Calibri" panose="020F0502020204030204"/>
                <a:ea typeface=""/>
              </a:rPr>
              <a:t>5. Akademiska sjukhuset		</a:t>
            </a:r>
            <a:r>
              <a:rPr lang="sv-SE" sz="1200" dirty="0">
                <a:latin typeface="Calibri" panose="020F0502020204030204"/>
                <a:ea typeface=""/>
              </a:rPr>
              <a:t>2015-04-20	39</a:t>
            </a:r>
            <a:endParaRPr lang="sv-SE" sz="1125" dirty="0">
              <a:latin typeface="Calibri" panose="020F0502020204030204"/>
              <a:ea typeface=""/>
            </a:endParaRPr>
          </a:p>
          <a:p>
            <a:pPr eaLnBrk="1" fontAlgn="auto" hangingPunct="1">
              <a:spcBef>
                <a:spcPts val="0"/>
              </a:spcBef>
              <a:spcAft>
                <a:spcPts val="0"/>
              </a:spcAft>
            </a:pPr>
            <a:r>
              <a:rPr lang="sv-SE" sz="1125" dirty="0">
                <a:latin typeface="Calibri" panose="020F0502020204030204"/>
                <a:ea typeface=""/>
              </a:rPr>
              <a:t>6. Karolinska sjukhuset, Huddinge	</a:t>
            </a:r>
            <a:r>
              <a:rPr lang="sv-SE" sz="1200" dirty="0">
                <a:latin typeface="Calibri" panose="020F0502020204030204"/>
                <a:ea typeface=""/>
              </a:rPr>
              <a:t>2015-04-08	15</a:t>
            </a:r>
            <a:endParaRPr lang="sv-SE" sz="1125" dirty="0">
              <a:latin typeface="Calibri" panose="020F0502020204030204"/>
              <a:ea typeface=""/>
            </a:endParaRPr>
          </a:p>
          <a:p>
            <a:pPr eaLnBrk="1" fontAlgn="auto" hangingPunct="1">
              <a:spcBef>
                <a:spcPts val="0"/>
              </a:spcBef>
              <a:spcAft>
                <a:spcPts val="0"/>
              </a:spcAft>
            </a:pPr>
            <a:r>
              <a:rPr lang="sv-SE" sz="1125" dirty="0">
                <a:latin typeface="Calibri" panose="020F0502020204030204"/>
                <a:ea typeface=""/>
              </a:rPr>
              <a:t>7. Mora lasarett		</a:t>
            </a:r>
            <a:r>
              <a:rPr lang="sv-SE" sz="1200" dirty="0">
                <a:latin typeface="Calibri" panose="020F0502020204030204"/>
                <a:ea typeface=""/>
              </a:rPr>
              <a:t>2015-04-15	51</a:t>
            </a:r>
            <a:endParaRPr lang="sv-SE" sz="1125" dirty="0">
              <a:latin typeface="Calibri" panose="020F0502020204030204"/>
              <a:ea typeface=""/>
            </a:endParaRPr>
          </a:p>
          <a:p>
            <a:pPr eaLnBrk="1" fontAlgn="auto" hangingPunct="1">
              <a:spcBef>
                <a:spcPts val="0"/>
              </a:spcBef>
              <a:spcAft>
                <a:spcPts val="0"/>
              </a:spcAft>
            </a:pPr>
            <a:r>
              <a:rPr lang="sv-SE" sz="1125" dirty="0">
                <a:latin typeface="Calibri" panose="020F0502020204030204"/>
                <a:ea typeface=""/>
              </a:rPr>
              <a:t>8. Falu lasarett			</a:t>
            </a:r>
            <a:r>
              <a:rPr lang="sv-SE" sz="1200" dirty="0">
                <a:latin typeface="Calibri" panose="020F0502020204030204"/>
                <a:ea typeface=""/>
              </a:rPr>
              <a:t>2015-05-13	12</a:t>
            </a:r>
            <a:endParaRPr lang="sv-SE" sz="1125" dirty="0">
              <a:latin typeface="Calibri" panose="020F0502020204030204"/>
              <a:ea typeface=""/>
            </a:endParaRPr>
          </a:p>
          <a:p>
            <a:pPr eaLnBrk="1" fontAlgn="auto" hangingPunct="1">
              <a:spcBef>
                <a:spcPts val="0"/>
              </a:spcBef>
              <a:spcAft>
                <a:spcPts val="0"/>
              </a:spcAft>
            </a:pPr>
            <a:r>
              <a:rPr lang="sv-SE" sz="1125" dirty="0">
                <a:latin typeface="Calibri" panose="020F0502020204030204"/>
                <a:ea typeface=""/>
              </a:rPr>
              <a:t>9. Skaraborgs sjukhus, Lidköping	2015-10-06	12</a:t>
            </a:r>
          </a:p>
          <a:p>
            <a:pPr eaLnBrk="1" fontAlgn="auto" hangingPunct="1">
              <a:spcBef>
                <a:spcPts val="0"/>
              </a:spcBef>
              <a:spcAft>
                <a:spcPts val="0"/>
              </a:spcAft>
            </a:pPr>
            <a:r>
              <a:rPr lang="sv-SE" sz="1125" dirty="0">
                <a:latin typeface="Calibri" panose="020F0502020204030204"/>
                <a:ea typeface=""/>
              </a:rPr>
              <a:t>10. Capio St Göran		2015-06-24	59</a:t>
            </a:r>
          </a:p>
          <a:p>
            <a:pPr eaLnBrk="1" fontAlgn="auto" hangingPunct="1">
              <a:spcBef>
                <a:spcPts val="0"/>
              </a:spcBef>
              <a:spcAft>
                <a:spcPts val="0"/>
              </a:spcAft>
            </a:pPr>
            <a:r>
              <a:rPr lang="sv-SE" sz="1125" dirty="0">
                <a:latin typeface="Calibri" panose="020F0502020204030204"/>
                <a:ea typeface=""/>
              </a:rPr>
              <a:t>11. Visby lasarett		2015-11-04	7</a:t>
            </a:r>
          </a:p>
          <a:p>
            <a:pPr eaLnBrk="1" fontAlgn="auto" hangingPunct="1">
              <a:spcBef>
                <a:spcPts val="0"/>
              </a:spcBef>
              <a:spcAft>
                <a:spcPts val="0"/>
              </a:spcAft>
            </a:pPr>
            <a:r>
              <a:rPr lang="sv-SE" sz="1125" dirty="0">
                <a:latin typeface="Calibri" panose="020F0502020204030204"/>
                <a:ea typeface=""/>
              </a:rPr>
              <a:t>12. Norrlands Universitetssjukhus	2015-09-22	14</a:t>
            </a:r>
          </a:p>
          <a:p>
            <a:pPr eaLnBrk="1" fontAlgn="auto" hangingPunct="1">
              <a:spcBef>
                <a:spcPts val="0"/>
              </a:spcBef>
              <a:spcAft>
                <a:spcPts val="0"/>
              </a:spcAft>
            </a:pPr>
            <a:r>
              <a:rPr lang="sv-SE" sz="1125" dirty="0">
                <a:latin typeface="Calibri" panose="020F0502020204030204"/>
                <a:ea typeface=""/>
              </a:rPr>
              <a:t>13. Centralsjukhuset Kristianstads	2015-09-24	11</a:t>
            </a:r>
          </a:p>
          <a:p>
            <a:pPr eaLnBrk="1" fontAlgn="auto" hangingPunct="1">
              <a:spcBef>
                <a:spcPts val="0"/>
              </a:spcBef>
              <a:spcAft>
                <a:spcPts val="0"/>
              </a:spcAft>
            </a:pPr>
            <a:r>
              <a:rPr lang="sv-SE" sz="1125" dirty="0">
                <a:latin typeface="Calibri" panose="020F0502020204030204"/>
                <a:ea typeface=""/>
              </a:rPr>
              <a:t>14. Norrtälje sjukhus		2015-12-09	4</a:t>
            </a:r>
          </a:p>
          <a:p>
            <a:pPr eaLnBrk="1" fontAlgn="auto" hangingPunct="1">
              <a:spcBef>
                <a:spcPts val="0"/>
              </a:spcBef>
              <a:spcAft>
                <a:spcPts val="0"/>
              </a:spcAft>
            </a:pPr>
            <a:r>
              <a:rPr lang="sv-SE" sz="1125" dirty="0">
                <a:latin typeface="Calibri" panose="020F0502020204030204"/>
                <a:ea typeface=""/>
              </a:rPr>
              <a:t>15. Helsingborgs lasarett		2015-11-18	16</a:t>
            </a:r>
          </a:p>
          <a:p>
            <a:pPr eaLnBrk="1" fontAlgn="auto" hangingPunct="1">
              <a:spcBef>
                <a:spcPts val="0"/>
              </a:spcBef>
              <a:spcAft>
                <a:spcPts val="0"/>
              </a:spcAft>
            </a:pPr>
            <a:r>
              <a:rPr lang="sv-SE" sz="1125" dirty="0">
                <a:latin typeface="Calibri" panose="020F0502020204030204"/>
                <a:ea typeface=""/>
              </a:rPr>
              <a:t>16. Skånes Universitetssjukhus Malmö	2015-12-18	17</a:t>
            </a:r>
          </a:p>
          <a:p>
            <a:pPr eaLnBrk="1" fontAlgn="auto" hangingPunct="1">
              <a:spcBef>
                <a:spcPts val="0"/>
              </a:spcBef>
              <a:spcAft>
                <a:spcPts val="0"/>
              </a:spcAft>
            </a:pPr>
            <a:r>
              <a:rPr lang="sv-SE" sz="1125" dirty="0">
                <a:latin typeface="Calibri" panose="020F0502020204030204"/>
                <a:ea typeface=""/>
              </a:rPr>
              <a:t>17. Hallands sjukhus, Halmstad		2015-12-01	39</a:t>
            </a:r>
          </a:p>
          <a:p>
            <a:pPr eaLnBrk="1" fontAlgn="auto" hangingPunct="1">
              <a:spcBef>
                <a:spcPts val="0"/>
              </a:spcBef>
              <a:spcAft>
                <a:spcPts val="0"/>
              </a:spcAft>
            </a:pPr>
            <a:r>
              <a:rPr lang="sv-SE" sz="1125" dirty="0">
                <a:latin typeface="Calibri" panose="020F0502020204030204"/>
                <a:ea typeface=""/>
              </a:rPr>
              <a:t>18. Mälarsjukhuset Eskilstuna		2015-22-23	13</a:t>
            </a:r>
          </a:p>
          <a:p>
            <a:pPr eaLnBrk="1" fontAlgn="auto" hangingPunct="1">
              <a:spcBef>
                <a:spcPts val="0"/>
              </a:spcBef>
              <a:spcAft>
                <a:spcPts val="0"/>
              </a:spcAft>
            </a:pPr>
            <a:r>
              <a:rPr lang="sv-SE" sz="1125" dirty="0">
                <a:latin typeface="Calibri" panose="020F0502020204030204"/>
                <a:ea typeface=""/>
              </a:rPr>
              <a:t>19. Rehabstation Stockholm		2015-11-24	4</a:t>
            </a:r>
          </a:p>
          <a:p>
            <a:pPr eaLnBrk="1" fontAlgn="auto" hangingPunct="1">
              <a:spcBef>
                <a:spcPts val="0"/>
              </a:spcBef>
              <a:spcAft>
                <a:spcPts val="0"/>
              </a:spcAft>
            </a:pPr>
            <a:r>
              <a:rPr lang="sv-SE" sz="1125" dirty="0">
                <a:latin typeface="Calibri" panose="020F0502020204030204"/>
                <a:ea typeface=""/>
              </a:rPr>
              <a:t>20. Skånes Universitetssjukhus Lund	2016-02-29	9</a:t>
            </a:r>
          </a:p>
          <a:p>
            <a:pPr eaLnBrk="1" fontAlgn="auto" hangingPunct="1">
              <a:spcBef>
                <a:spcPts val="0"/>
              </a:spcBef>
              <a:spcAft>
                <a:spcPts val="0"/>
              </a:spcAft>
            </a:pPr>
            <a:r>
              <a:rPr lang="sv-SE" sz="1125" dirty="0">
                <a:latin typeface="Calibri" panose="020F0502020204030204"/>
                <a:ea typeface=""/>
              </a:rPr>
              <a:t>21. Sundsvalls sjukhus		2015-12-18	66</a:t>
            </a:r>
          </a:p>
          <a:p>
            <a:pPr eaLnBrk="1" fontAlgn="auto" hangingPunct="1">
              <a:spcBef>
                <a:spcPts val="0"/>
              </a:spcBef>
              <a:spcAft>
                <a:spcPts val="0"/>
              </a:spcAft>
            </a:pPr>
            <a:r>
              <a:rPr lang="sv-SE" sz="1125" dirty="0">
                <a:latin typeface="Calibri" panose="020F0502020204030204"/>
                <a:ea typeface=""/>
              </a:rPr>
              <a:t>22. Sahlgrenska Universitetssjukhuset	2015-04-15	16</a:t>
            </a:r>
          </a:p>
          <a:p>
            <a:pPr eaLnBrk="1" fontAlgn="auto" hangingPunct="1">
              <a:spcBef>
                <a:spcPts val="0"/>
              </a:spcBef>
              <a:spcAft>
                <a:spcPts val="0"/>
              </a:spcAft>
            </a:pPr>
            <a:r>
              <a:rPr lang="sv-SE" sz="1125" dirty="0">
                <a:latin typeface="Calibri" panose="020F0502020204030204"/>
                <a:ea typeface=""/>
              </a:rPr>
              <a:t>23. Högsbo rehabiliteringssjukhus	2016-03-04	2</a:t>
            </a:r>
          </a:p>
          <a:p>
            <a:pPr eaLnBrk="1" fontAlgn="auto" hangingPunct="1">
              <a:spcBef>
                <a:spcPts val="0"/>
              </a:spcBef>
              <a:spcAft>
                <a:spcPts val="0"/>
              </a:spcAft>
            </a:pPr>
            <a:r>
              <a:rPr lang="sv-SE" sz="1125" dirty="0">
                <a:latin typeface="Calibri" panose="020F0502020204030204"/>
                <a:ea typeface=""/>
              </a:rPr>
              <a:t>24. Stora Sköndal neurologiska rehabilitering	2016-01-22	14</a:t>
            </a:r>
          </a:p>
          <a:p>
            <a:pPr eaLnBrk="1" fontAlgn="auto" hangingPunct="1">
              <a:spcBef>
                <a:spcPts val="0"/>
              </a:spcBef>
              <a:spcAft>
                <a:spcPts val="0"/>
              </a:spcAft>
            </a:pPr>
            <a:r>
              <a:rPr lang="sv-SE" sz="1125" dirty="0">
                <a:latin typeface="Calibri" panose="020F0502020204030204"/>
                <a:ea typeface=""/>
              </a:rPr>
              <a:t>25. Östersunds sjukhus		2016-03-10	24</a:t>
            </a:r>
          </a:p>
          <a:p>
            <a:pPr eaLnBrk="1" fontAlgn="auto" hangingPunct="1">
              <a:spcBef>
                <a:spcPts val="0"/>
              </a:spcBef>
              <a:spcAft>
                <a:spcPts val="0"/>
              </a:spcAft>
            </a:pPr>
            <a:r>
              <a:rPr lang="sv-SE" sz="1125" dirty="0">
                <a:latin typeface="Calibri" panose="020F0502020204030204"/>
                <a:ea typeface=""/>
              </a:rPr>
              <a:t>26. Alingsås lasarett		2016-02-25	36</a:t>
            </a:r>
          </a:p>
          <a:p>
            <a:pPr eaLnBrk="1" fontAlgn="auto" hangingPunct="1">
              <a:spcBef>
                <a:spcPts val="0"/>
              </a:spcBef>
              <a:spcAft>
                <a:spcPts val="0"/>
              </a:spcAft>
            </a:pPr>
            <a:r>
              <a:rPr lang="sv-SE" sz="1125" dirty="0">
                <a:latin typeface="Calibri" panose="020F0502020204030204"/>
                <a:ea typeface=""/>
              </a:rPr>
              <a:t>27. Ängelholms lasarett		2016-03-15	21</a:t>
            </a:r>
          </a:p>
          <a:p>
            <a:pPr eaLnBrk="1" fontAlgn="auto" hangingPunct="1">
              <a:spcBef>
                <a:spcPts val="0"/>
              </a:spcBef>
              <a:spcAft>
                <a:spcPts val="0"/>
              </a:spcAft>
            </a:pPr>
            <a:r>
              <a:rPr lang="sv-SE" sz="1125" dirty="0">
                <a:latin typeface="Calibri" panose="020F0502020204030204"/>
                <a:ea typeface=""/>
              </a:rPr>
              <a:t>28. Stockholms sjukhem		2016-04-04	16</a:t>
            </a:r>
          </a:p>
          <a:p>
            <a:pPr eaLnBrk="1" fontAlgn="auto" hangingPunct="1">
              <a:spcBef>
                <a:spcPts val="0"/>
              </a:spcBef>
              <a:spcAft>
                <a:spcPts val="0"/>
              </a:spcAft>
            </a:pPr>
            <a:r>
              <a:rPr lang="sv-SE" sz="1125" dirty="0">
                <a:latin typeface="Calibri" panose="020F0502020204030204"/>
                <a:ea typeface=""/>
              </a:rPr>
              <a:t>29. Örebro Universitetssjukhus		2016-10-10	10</a:t>
            </a:r>
          </a:p>
          <a:p>
            <a:pPr eaLnBrk="1" fontAlgn="auto" hangingPunct="1">
              <a:spcBef>
                <a:spcPts val="0"/>
              </a:spcBef>
              <a:spcAft>
                <a:spcPts val="0"/>
              </a:spcAft>
            </a:pPr>
            <a:r>
              <a:rPr lang="sv-SE" sz="1125" dirty="0">
                <a:latin typeface="Calibri" panose="020F0502020204030204"/>
                <a:ea typeface=""/>
              </a:rPr>
              <a:t>30. Norra Älvsborgs Länssjukhus	2016-12-03	5</a:t>
            </a:r>
          </a:p>
          <a:p>
            <a:pPr eaLnBrk="1" fontAlgn="auto" hangingPunct="1">
              <a:spcBef>
                <a:spcPts val="0"/>
              </a:spcBef>
              <a:spcAft>
                <a:spcPts val="0"/>
              </a:spcAft>
            </a:pPr>
            <a:r>
              <a:rPr lang="sv-SE" sz="1125" dirty="0">
                <a:latin typeface="Calibri" panose="020F0502020204030204"/>
                <a:ea typeface=""/>
              </a:rPr>
              <a:t>31. Brommageriatriken		2016-11-24	1</a:t>
            </a:r>
          </a:p>
          <a:p>
            <a:pPr eaLnBrk="1" fontAlgn="auto" hangingPunct="1">
              <a:spcBef>
                <a:spcPts val="0"/>
              </a:spcBef>
              <a:spcAft>
                <a:spcPts val="0"/>
              </a:spcAft>
            </a:pPr>
            <a:r>
              <a:rPr lang="sv-SE" sz="1125" dirty="0">
                <a:latin typeface="Calibri" panose="020F0502020204030204"/>
                <a:ea typeface=""/>
              </a:rPr>
              <a:t>32. Västerås			2017-01-18	11</a:t>
            </a:r>
          </a:p>
          <a:p>
            <a:pPr eaLnBrk="1" fontAlgn="auto" hangingPunct="1">
              <a:spcBef>
                <a:spcPts val="0"/>
              </a:spcBef>
              <a:spcAft>
                <a:spcPts val="0"/>
              </a:spcAft>
            </a:pPr>
            <a:r>
              <a:rPr lang="sv-SE" sz="1125" dirty="0">
                <a:solidFill>
                  <a:prstClr val="black"/>
                </a:solidFill>
                <a:latin typeface="Calibri" panose="020F0502020204030204"/>
                <a:ea typeface=""/>
              </a:rPr>
              <a:t>33. Dalens sjukhus (går med VT -17)	2017-05-22	2</a:t>
            </a:r>
          </a:p>
          <a:p>
            <a:pPr eaLnBrk="1" fontAlgn="auto" hangingPunct="1">
              <a:spcBef>
                <a:spcPts val="0"/>
              </a:spcBef>
              <a:spcAft>
                <a:spcPts val="0"/>
              </a:spcAft>
            </a:pPr>
            <a:r>
              <a:rPr lang="sv-SE" sz="1125" dirty="0">
                <a:solidFill>
                  <a:prstClr val="black"/>
                </a:solidFill>
                <a:latin typeface="Calibri" panose="020F0502020204030204"/>
                <a:ea typeface=""/>
              </a:rPr>
              <a:t>34. Lindesbergs sjukhus		2017-06-15	3</a:t>
            </a:r>
          </a:p>
          <a:p>
            <a:pPr eaLnBrk="1" fontAlgn="auto" hangingPunct="1">
              <a:spcBef>
                <a:spcPts val="0"/>
              </a:spcBef>
              <a:spcAft>
                <a:spcPts val="0"/>
              </a:spcAft>
            </a:pPr>
            <a:r>
              <a:rPr lang="sv-SE" sz="1125" dirty="0">
                <a:solidFill>
                  <a:prstClr val="black"/>
                </a:solidFill>
                <a:latin typeface="Calibri" panose="020F0502020204030204"/>
                <a:ea typeface=""/>
              </a:rPr>
              <a:t>35. Hudiksvall			2017-04-12	8		</a:t>
            </a:r>
          </a:p>
          <a:p>
            <a:pPr eaLnBrk="1" fontAlgn="auto" hangingPunct="1">
              <a:spcBef>
                <a:spcPts val="0"/>
              </a:spcBef>
              <a:spcAft>
                <a:spcPts val="0"/>
              </a:spcAft>
            </a:pPr>
            <a:r>
              <a:rPr lang="sv-SE" sz="1125" dirty="0">
                <a:latin typeface="Calibri" panose="020F0502020204030204"/>
                <a:ea typeface=""/>
              </a:rPr>
              <a:t>SUMMA</a:t>
            </a:r>
            <a:r>
              <a:rPr lang="sv-SE" sz="1125" dirty="0">
                <a:solidFill>
                  <a:prstClr val="black"/>
                </a:solidFill>
                <a:latin typeface="Calibri" panose="020F0502020204030204"/>
                <a:ea typeface=""/>
              </a:rPr>
              <a:t>				</a:t>
            </a:r>
            <a:r>
              <a:rPr lang="sv-SE" sz="1125" b="1" dirty="0">
                <a:latin typeface="Calibri" panose="020F0502020204030204"/>
                <a:ea typeface=""/>
              </a:rPr>
              <a:t>875</a:t>
            </a:r>
          </a:p>
        </p:txBody>
      </p:sp>
      <p:sp>
        <p:nvSpPr>
          <p:cNvPr id="69" name="textruta 68"/>
          <p:cNvSpPr txBox="1"/>
          <p:nvPr/>
        </p:nvSpPr>
        <p:spPr>
          <a:xfrm>
            <a:off x="32340" y="5012921"/>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22</a:t>
            </a:r>
          </a:p>
        </p:txBody>
      </p:sp>
      <p:sp>
        <p:nvSpPr>
          <p:cNvPr id="70" name="textruta 69"/>
          <p:cNvSpPr txBox="1"/>
          <p:nvPr/>
        </p:nvSpPr>
        <p:spPr>
          <a:xfrm>
            <a:off x="159087" y="5088322"/>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23</a:t>
            </a:r>
          </a:p>
        </p:txBody>
      </p:sp>
      <p:sp>
        <p:nvSpPr>
          <p:cNvPr id="73" name="textruta 72"/>
          <p:cNvSpPr txBox="1"/>
          <p:nvPr/>
        </p:nvSpPr>
        <p:spPr>
          <a:xfrm>
            <a:off x="1483336" y="4548042"/>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24</a:t>
            </a:r>
          </a:p>
        </p:txBody>
      </p:sp>
      <p:sp>
        <p:nvSpPr>
          <p:cNvPr id="50" name="Ellips 49"/>
          <p:cNvSpPr/>
          <p:nvPr/>
        </p:nvSpPr>
        <p:spPr>
          <a:xfrm>
            <a:off x="325058" y="4952088"/>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sz="825" dirty="0">
              <a:solidFill>
                <a:prstClr val="white"/>
              </a:solidFill>
            </a:endParaRPr>
          </a:p>
        </p:txBody>
      </p:sp>
      <p:sp>
        <p:nvSpPr>
          <p:cNvPr id="55" name="Ellips 54"/>
          <p:cNvSpPr/>
          <p:nvPr/>
        </p:nvSpPr>
        <p:spPr>
          <a:xfrm>
            <a:off x="319528" y="5519334"/>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sz="825" dirty="0">
              <a:solidFill>
                <a:prstClr val="white"/>
              </a:solidFill>
            </a:endParaRPr>
          </a:p>
        </p:txBody>
      </p:sp>
      <p:sp>
        <p:nvSpPr>
          <p:cNvPr id="48" name="Ellips 47"/>
          <p:cNvSpPr/>
          <p:nvPr/>
        </p:nvSpPr>
        <p:spPr>
          <a:xfrm>
            <a:off x="725820" y="3083325"/>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sz="825" dirty="0">
              <a:solidFill>
                <a:prstClr val="white"/>
              </a:solidFill>
            </a:endParaRPr>
          </a:p>
        </p:txBody>
      </p:sp>
      <p:sp>
        <p:nvSpPr>
          <p:cNvPr id="30" name="textruta 29"/>
          <p:cNvSpPr txBox="1"/>
          <p:nvPr/>
        </p:nvSpPr>
        <p:spPr>
          <a:xfrm>
            <a:off x="663888" y="3065121"/>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25</a:t>
            </a:r>
          </a:p>
        </p:txBody>
      </p:sp>
      <p:sp>
        <p:nvSpPr>
          <p:cNvPr id="60" name="textruta 59"/>
          <p:cNvSpPr txBox="1"/>
          <p:nvPr/>
        </p:nvSpPr>
        <p:spPr>
          <a:xfrm>
            <a:off x="271415" y="4935888"/>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26</a:t>
            </a:r>
          </a:p>
        </p:txBody>
      </p:sp>
      <p:sp>
        <p:nvSpPr>
          <p:cNvPr id="61" name="textruta 60"/>
          <p:cNvSpPr txBox="1"/>
          <p:nvPr/>
        </p:nvSpPr>
        <p:spPr>
          <a:xfrm>
            <a:off x="262869" y="5504517"/>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27</a:t>
            </a:r>
          </a:p>
        </p:txBody>
      </p:sp>
      <p:sp>
        <p:nvSpPr>
          <p:cNvPr id="62" name="textruta 61"/>
          <p:cNvSpPr txBox="1"/>
          <p:nvPr/>
        </p:nvSpPr>
        <p:spPr>
          <a:xfrm>
            <a:off x="1626382" y="4549521"/>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28</a:t>
            </a:r>
          </a:p>
        </p:txBody>
      </p:sp>
      <p:sp>
        <p:nvSpPr>
          <p:cNvPr id="57" name="Ellips 56"/>
          <p:cNvSpPr/>
          <p:nvPr/>
        </p:nvSpPr>
        <p:spPr>
          <a:xfrm>
            <a:off x="838729" y="4520265"/>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sz="400" dirty="0">
              <a:solidFill>
                <a:prstClr val="white"/>
              </a:solidFill>
              <a:latin typeface="Calibri" pitchFamily="34" charset="0"/>
              <a:cs typeface="Calibri" pitchFamily="34" charset="0"/>
            </a:endParaRPr>
          </a:p>
        </p:txBody>
      </p:sp>
      <p:sp>
        <p:nvSpPr>
          <p:cNvPr id="63" name="Rektangel 62"/>
          <p:cNvSpPr/>
          <p:nvPr/>
        </p:nvSpPr>
        <p:spPr>
          <a:xfrm>
            <a:off x="779737" y="4502581"/>
            <a:ext cx="432048" cy="169277"/>
          </a:xfrm>
          <a:prstGeom prst="rect">
            <a:avLst/>
          </a:prstGeom>
        </p:spPr>
        <p:txBody>
          <a:bodyPr wrap="square">
            <a:spAutoFit/>
          </a:bodyPr>
          <a:lstStyle/>
          <a:p>
            <a:r>
              <a:rPr lang="sv-SE" sz="500" dirty="0">
                <a:solidFill>
                  <a:prstClr val="white"/>
                </a:solidFill>
                <a:latin typeface="Calibri" panose="020F0502020204030204"/>
              </a:rPr>
              <a:t>29</a:t>
            </a:r>
            <a:endParaRPr lang="sv-SE" sz="500" dirty="0"/>
          </a:p>
        </p:txBody>
      </p:sp>
      <p:sp>
        <p:nvSpPr>
          <p:cNvPr id="64" name="Ellips 63"/>
          <p:cNvSpPr/>
          <p:nvPr/>
        </p:nvSpPr>
        <p:spPr>
          <a:xfrm>
            <a:off x="1047725" y="4312711"/>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a:solidFill>
                <a:prstClr val="white"/>
              </a:solidFill>
            </a:endParaRPr>
          </a:p>
        </p:txBody>
      </p:sp>
      <p:sp>
        <p:nvSpPr>
          <p:cNvPr id="65" name="Ellips 64"/>
          <p:cNvSpPr/>
          <p:nvPr/>
        </p:nvSpPr>
        <p:spPr>
          <a:xfrm>
            <a:off x="1838327" y="4579998"/>
            <a:ext cx="132871" cy="13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sv-SE">
              <a:solidFill>
                <a:prstClr val="white"/>
              </a:solidFill>
            </a:endParaRPr>
          </a:p>
        </p:txBody>
      </p:sp>
      <p:sp>
        <p:nvSpPr>
          <p:cNvPr id="66" name="textruta 65"/>
          <p:cNvSpPr txBox="1"/>
          <p:nvPr/>
        </p:nvSpPr>
        <p:spPr>
          <a:xfrm>
            <a:off x="1128087" y="3342105"/>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21</a:t>
            </a:r>
          </a:p>
        </p:txBody>
      </p:sp>
      <p:sp>
        <p:nvSpPr>
          <p:cNvPr id="67" name="textruta 66"/>
          <p:cNvSpPr txBox="1"/>
          <p:nvPr/>
        </p:nvSpPr>
        <p:spPr>
          <a:xfrm>
            <a:off x="1780097" y="4551000"/>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33</a:t>
            </a:r>
          </a:p>
        </p:txBody>
      </p:sp>
      <p:sp>
        <p:nvSpPr>
          <p:cNvPr id="58" name="textruta 57"/>
          <p:cNvSpPr txBox="1"/>
          <p:nvPr/>
        </p:nvSpPr>
        <p:spPr>
          <a:xfrm>
            <a:off x="993849" y="4290311"/>
            <a:ext cx="256738" cy="169277"/>
          </a:xfrm>
          <a:prstGeom prst="rect">
            <a:avLst/>
          </a:prstGeom>
          <a:noFill/>
        </p:spPr>
        <p:txBody>
          <a:bodyPr wrap="square" rtlCol="0">
            <a:spAutoFit/>
          </a:bodyPr>
          <a:lstStyle/>
          <a:p>
            <a:pPr eaLnBrk="1" fontAlgn="auto" hangingPunct="1">
              <a:spcBef>
                <a:spcPts val="0"/>
              </a:spcBef>
              <a:spcAft>
                <a:spcPts val="0"/>
              </a:spcAft>
            </a:pPr>
            <a:r>
              <a:rPr lang="sv-SE" sz="500" dirty="0">
                <a:solidFill>
                  <a:prstClr val="white"/>
                </a:solidFill>
                <a:latin typeface="Calibri" panose="020F0502020204030204"/>
                <a:ea typeface=""/>
              </a:rPr>
              <a:t>32</a:t>
            </a:r>
          </a:p>
        </p:txBody>
      </p:sp>
    </p:spTree>
    <p:extLst>
      <p:ext uri="{BB962C8B-B14F-4D97-AF65-F5344CB8AC3E}">
        <p14:creationId xmlns:p14="http://schemas.microsoft.com/office/powerpoint/2010/main" val="1853594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92764" y="2035449"/>
            <a:ext cx="7313612" cy="1143000"/>
          </a:xfrm>
        </p:spPr>
        <p:txBody>
          <a:bodyPr/>
          <a:lstStyle/>
          <a:p>
            <a:r>
              <a:rPr lang="sv-SE" dirty="0"/>
              <a:t>		Sammanfattning</a:t>
            </a:r>
            <a:br>
              <a:rPr lang="sv-SE" dirty="0"/>
            </a:br>
            <a:endParaRPr lang="sv-SE" dirty="0"/>
          </a:p>
        </p:txBody>
      </p:sp>
      <p:sp>
        <p:nvSpPr>
          <p:cNvPr id="3" name="Platshållare för innehåll 2"/>
          <p:cNvSpPr>
            <a:spLocks noGrp="1"/>
          </p:cNvSpPr>
          <p:nvPr>
            <p:ph sz="quarter" idx="13"/>
          </p:nvPr>
        </p:nvSpPr>
        <p:spPr>
          <a:xfrm>
            <a:off x="1259632" y="2924944"/>
            <a:ext cx="7118243" cy="2996265"/>
          </a:xfrm>
        </p:spPr>
        <p:txBody>
          <a:bodyPr>
            <a:normAutofit/>
          </a:bodyPr>
          <a:lstStyle/>
          <a:p>
            <a:r>
              <a:rPr lang="sv-SE" sz="2000" dirty="0"/>
              <a:t>30 per månad </a:t>
            </a:r>
            <a:r>
              <a:rPr lang="mr-IN" sz="2000" dirty="0"/>
              <a:t>–</a:t>
            </a:r>
            <a:r>
              <a:rPr lang="sv-SE" sz="2000" dirty="0"/>
              <a:t> Slutdatum juli 2019</a:t>
            </a:r>
          </a:p>
          <a:p>
            <a:r>
              <a:rPr lang="sv-SE" sz="2400" dirty="0"/>
              <a:t>35 per månad </a:t>
            </a:r>
            <a:r>
              <a:rPr lang="mr-IN" sz="2400" dirty="0"/>
              <a:t>–</a:t>
            </a:r>
            <a:r>
              <a:rPr lang="sv-SE" sz="2400" dirty="0"/>
              <a:t> slutdatum mars 2019</a:t>
            </a:r>
          </a:p>
          <a:p>
            <a:r>
              <a:rPr lang="sv-SE" sz="2000" dirty="0"/>
              <a:t>40 per månad </a:t>
            </a:r>
            <a:r>
              <a:rPr lang="mr-IN" sz="2000" dirty="0"/>
              <a:t>–</a:t>
            </a:r>
            <a:r>
              <a:rPr lang="sv-SE" sz="2000" dirty="0"/>
              <a:t> slutdatum december 2018</a:t>
            </a:r>
          </a:p>
          <a:p>
            <a:r>
              <a:rPr lang="sv-SE" sz="2000" dirty="0"/>
              <a:t>45 per månad </a:t>
            </a:r>
            <a:r>
              <a:rPr lang="mr-IN" sz="2000" dirty="0"/>
              <a:t>–</a:t>
            </a:r>
            <a:r>
              <a:rPr lang="sv-SE" sz="2000" dirty="0"/>
              <a:t> slutdatum oktober 2018</a:t>
            </a:r>
          </a:p>
        </p:txBody>
      </p:sp>
      <p:sp>
        <p:nvSpPr>
          <p:cNvPr id="4" name="Platshållare för bildnummer 3"/>
          <p:cNvSpPr>
            <a:spLocks noGrp="1"/>
          </p:cNvSpPr>
          <p:nvPr>
            <p:ph type="sldNum" sz="quarter" idx="12"/>
          </p:nvPr>
        </p:nvSpPr>
        <p:spPr/>
        <p:txBody>
          <a:bodyPr/>
          <a:lstStyle/>
          <a:p>
            <a:fld id="{6D22F896-40B5-4ADD-8801-0D06FADFA095}" type="slidenum">
              <a:rPr lang="en-US" smtClean="0"/>
              <a:pPr/>
              <a:t>7</a:t>
            </a:fld>
            <a:endParaRPr lang="en-US" dirty="0"/>
          </a:p>
        </p:txBody>
      </p:sp>
    </p:spTree>
    <p:extLst>
      <p:ext uri="{BB962C8B-B14F-4D97-AF65-F5344CB8AC3E}">
        <p14:creationId xmlns:p14="http://schemas.microsoft.com/office/powerpoint/2010/main" val="1301643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Rekrytering på det lokala centret</a:t>
            </a:r>
          </a:p>
        </p:txBody>
      </p:sp>
      <p:sp>
        <p:nvSpPr>
          <p:cNvPr id="3" name="Platshållare för innehåll 2"/>
          <p:cNvSpPr>
            <a:spLocks noGrp="1"/>
          </p:cNvSpPr>
          <p:nvPr>
            <p:ph idx="1"/>
          </p:nvPr>
        </p:nvSpPr>
        <p:spPr>
          <a:xfrm>
            <a:off x="1476375" y="2771775"/>
            <a:ext cx="7313613" cy="3933826"/>
          </a:xfrm>
        </p:spPr>
        <p:txBody>
          <a:bodyPr/>
          <a:lstStyle/>
          <a:p>
            <a:pPr marL="0" indent="0">
              <a:buNone/>
            </a:pPr>
            <a:endParaRPr lang="sv-SE" sz="2400" dirty="0"/>
          </a:p>
          <a:p>
            <a:pPr marL="0" indent="0">
              <a:buNone/>
            </a:pPr>
            <a:r>
              <a:rPr lang="sv-SE" sz="2400" dirty="0"/>
              <a:t>Ni blev aktiva 2016-01-22 = 24 månader</a:t>
            </a:r>
          </a:p>
          <a:p>
            <a:pPr marL="0" indent="0">
              <a:buNone/>
            </a:pPr>
            <a:r>
              <a:rPr lang="sv-SE" sz="2400" dirty="0"/>
              <a:t>14 patienter inkluderade totalt</a:t>
            </a:r>
          </a:p>
          <a:p>
            <a:pPr marL="0" indent="0">
              <a:buNone/>
            </a:pPr>
            <a:endParaRPr lang="sv-SE" dirty="0"/>
          </a:p>
          <a:p>
            <a:pPr marL="0" indent="0">
              <a:buNone/>
            </a:pPr>
            <a:r>
              <a:rPr lang="sv-SE" sz="2400" dirty="0"/>
              <a:t>2 patienter inkluderad -  3 månader</a:t>
            </a:r>
          </a:p>
          <a:p>
            <a:pPr marL="0" indent="0">
              <a:buNone/>
            </a:pPr>
            <a:r>
              <a:rPr lang="sv-SE" sz="2400" dirty="0"/>
              <a:t>1 patient inkluderad  - 8 månader </a:t>
            </a:r>
          </a:p>
          <a:p>
            <a:pPr marL="0" indent="0">
              <a:buNone/>
            </a:pPr>
            <a:r>
              <a:rPr lang="sv-SE" sz="2400" dirty="0"/>
              <a:t>0 patienter inkluderade -  13 månader</a:t>
            </a:r>
          </a:p>
        </p:txBody>
      </p:sp>
      <p:sp>
        <p:nvSpPr>
          <p:cNvPr id="4" name="Platshållare för bildnummer 3"/>
          <p:cNvSpPr>
            <a:spLocks noGrp="1"/>
          </p:cNvSpPr>
          <p:nvPr>
            <p:ph type="sldNum" sz="quarter" idx="12"/>
          </p:nvPr>
        </p:nvSpPr>
        <p:spPr/>
        <p:txBody>
          <a:bodyPr/>
          <a:lstStyle/>
          <a:p>
            <a:fld id="{7B0DE51E-5A19-F045-83EA-B422067C84A8}" type="slidenum">
              <a:rPr lang="en-GB" altLang="sv-SE" smtClean="0"/>
              <a:pPr/>
              <a:t>8</a:t>
            </a:fld>
            <a:endParaRPr lang="en-GB" altLang="sv-S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2411767" y="3582000"/>
            <a:ext cx="3393293" cy="2340000"/>
          </a:xfrm>
          <a:prstGeom prst="rect">
            <a:avLst/>
          </a:prstGeom>
        </p:spPr>
      </p:pic>
      <p:sp>
        <p:nvSpPr>
          <p:cNvPr id="2" name="Rubrik 1"/>
          <p:cNvSpPr>
            <a:spLocks noGrp="1"/>
          </p:cNvSpPr>
          <p:nvPr>
            <p:ph type="title"/>
          </p:nvPr>
        </p:nvSpPr>
        <p:spPr>
          <a:xfrm>
            <a:off x="-859053" y="905498"/>
            <a:ext cx="7773338" cy="1197133"/>
          </a:xfrm>
        </p:spPr>
        <p:txBody>
          <a:bodyPr/>
          <a:lstStyle/>
          <a:p>
            <a:r>
              <a:rPr lang="sv-SE" dirty="0"/>
              <a:t>				Ekonomi </a:t>
            </a:r>
          </a:p>
        </p:txBody>
      </p:sp>
      <p:sp>
        <p:nvSpPr>
          <p:cNvPr id="3" name="Platshållare för innehåll 2"/>
          <p:cNvSpPr>
            <a:spLocks noGrp="1"/>
          </p:cNvSpPr>
          <p:nvPr>
            <p:ph sz="quarter" idx="13"/>
          </p:nvPr>
        </p:nvSpPr>
        <p:spPr>
          <a:xfrm>
            <a:off x="1994584" y="1940879"/>
            <a:ext cx="7772870" cy="2652799"/>
          </a:xfrm>
        </p:spPr>
        <p:txBody>
          <a:bodyPr>
            <a:normAutofit/>
          </a:bodyPr>
          <a:lstStyle/>
          <a:p>
            <a:endParaRPr lang="sv-SE" dirty="0"/>
          </a:p>
          <a:p>
            <a:r>
              <a:rPr lang="sv-SE" sz="2000" dirty="0"/>
              <a:t>5000:-/patient</a:t>
            </a:r>
          </a:p>
          <a:p>
            <a:r>
              <a:rPr lang="sv-SE" sz="2000" dirty="0"/>
              <a:t>Stimulans av annat?</a:t>
            </a:r>
          </a:p>
        </p:txBody>
      </p:sp>
      <p:sp>
        <p:nvSpPr>
          <p:cNvPr id="5" name="Platshållare för bildnummer 4"/>
          <p:cNvSpPr>
            <a:spLocks noGrp="1"/>
          </p:cNvSpPr>
          <p:nvPr>
            <p:ph type="sldNum" sz="quarter" idx="12"/>
          </p:nvPr>
        </p:nvSpPr>
        <p:spPr/>
        <p:txBody>
          <a:bodyPr/>
          <a:lstStyle/>
          <a:p>
            <a:fld id="{6D22F896-40B5-4ADD-8801-0D06FADFA095}" type="slidenum">
              <a:rPr lang="en-US" smtClean="0"/>
              <a:pPr/>
              <a:t>9</a:t>
            </a:fld>
            <a:endParaRPr lang="en-US" dirty="0"/>
          </a:p>
        </p:txBody>
      </p:sp>
    </p:spTree>
    <p:extLst>
      <p:ext uri="{BB962C8B-B14F-4D97-AF65-F5344CB8AC3E}">
        <p14:creationId xmlns:p14="http://schemas.microsoft.com/office/powerpoint/2010/main" val="972160272"/>
      </p:ext>
    </p:extLst>
  </p:cSld>
  <p:clrMapOvr>
    <a:masterClrMapping/>
  </p:clrMapOvr>
</p:sld>
</file>

<file path=ppt/theme/theme1.xml><?xml version="1.0" encoding="utf-8"?>
<a:theme xmlns:a="http://schemas.openxmlformats.org/drawingml/2006/main" name="Foc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cus">
      <a:majorFont>
        <a:latin typeface="Arial"/>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Focus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Focus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Focus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Focus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Focus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Focus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Focus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Focus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Focus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Focus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22906</TotalTime>
  <Words>1496</Words>
  <Application>Microsoft Office PowerPoint</Application>
  <PresentationFormat>Bildspel på skärmen (4:3)</PresentationFormat>
  <Paragraphs>184</Paragraphs>
  <Slides>14</Slides>
  <Notes>7</Notes>
  <HiddenSlides>0</HiddenSlides>
  <MMClips>0</MMClips>
  <ScaleCrop>false</ScaleCrop>
  <HeadingPairs>
    <vt:vector size="8" baseType="variant">
      <vt:variant>
        <vt:lpstr>Använt teckensnitt</vt:lpstr>
      </vt:variant>
      <vt:variant>
        <vt:i4>5</vt:i4>
      </vt:variant>
      <vt:variant>
        <vt:lpstr>Tema</vt:lpstr>
      </vt:variant>
      <vt:variant>
        <vt:i4>2</vt:i4>
      </vt:variant>
      <vt:variant>
        <vt:lpstr>Serverprogram för OLE-inbäddning</vt:lpstr>
      </vt:variant>
      <vt:variant>
        <vt:i4>1</vt:i4>
      </vt:variant>
      <vt:variant>
        <vt:lpstr>Bildrubriker</vt:lpstr>
      </vt:variant>
      <vt:variant>
        <vt:i4>14</vt:i4>
      </vt:variant>
    </vt:vector>
  </HeadingPairs>
  <TitlesOfParts>
    <vt:vector size="22" baseType="lpstr">
      <vt:lpstr>Arial</vt:lpstr>
      <vt:lpstr>Calibri</vt:lpstr>
      <vt:lpstr>Gill Sans</vt:lpstr>
      <vt:lpstr>Verdana</vt:lpstr>
      <vt:lpstr>Wingdings</vt:lpstr>
      <vt:lpstr>Focus</vt:lpstr>
      <vt:lpstr>Custom Design</vt:lpstr>
      <vt:lpstr>Document</vt:lpstr>
      <vt:lpstr>PowerPoint-presentation</vt:lpstr>
      <vt:lpstr>PowerPoint-presentation</vt:lpstr>
      <vt:lpstr>PowerPoint-presentation</vt:lpstr>
      <vt:lpstr>Tänkbara mekanismer Placticitetsökande</vt:lpstr>
      <vt:lpstr>PowerPoint-presentation</vt:lpstr>
      <vt:lpstr>PowerPoint-presentation</vt:lpstr>
      <vt:lpstr>  Sammanfattning </vt:lpstr>
      <vt:lpstr>Rekrytering på det lokala centret</vt:lpstr>
      <vt:lpstr>    Ekonomi </vt:lpstr>
      <vt:lpstr>Förslag på lösningar 1 2 3</vt:lpstr>
      <vt:lpstr>    </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Erik Lundström</dc:creator>
  <cp:lastModifiedBy>Eva Isaksson</cp:lastModifiedBy>
  <cp:revision>250</cp:revision>
  <cp:lastPrinted>2016-10-14T06:56:19Z</cp:lastPrinted>
  <dcterms:created xsi:type="dcterms:W3CDTF">2015-08-24T06:12:55Z</dcterms:created>
  <dcterms:modified xsi:type="dcterms:W3CDTF">2022-04-14T22:41:17Z</dcterms:modified>
</cp:coreProperties>
</file>