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0" r:id="rId2"/>
    <p:sldId id="267" r:id="rId3"/>
    <p:sldId id="268" r:id="rId4"/>
    <p:sldId id="269" r:id="rId5"/>
    <p:sldId id="266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FF8A4-C422-4EED-BAB3-16DF2359B393}" type="datetimeFigureOut">
              <a:rPr lang="sv-SE" smtClean="0"/>
              <a:t>2020-03-08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F0611-EBC9-4D6F-A58B-428D6A7E03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33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31B39-EBCF-41E5-9D19-DD3D73F52CA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34192318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DC35-4AF0-4BD9-8D84-FF0A64EAFFE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4577760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0BF8F-6859-4DAC-ABCF-67EFE8618FA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72796908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38C90C-88C1-4F2D-88AB-4418E787E01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9384633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A5C9D27-C6EC-4E6F-B6A4-097352D2BDE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73858803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Rubrik, text och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onlinebild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D1BC865-0B33-4B2C-BE8A-2997743AD82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25694144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D47030-7784-4828-9036-C1D87997EE1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97830858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AFE02-FDD4-4EF1-9D3D-3B1BAD2F772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74334644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38EC-965D-4F84-8E89-E30699A5340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14687082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7166C-1FBE-4020-AB59-FDF9D176B26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69572572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7A146-C266-4543-B76A-8B0CF09B57D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75977802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17718-273E-4A1A-8F54-4666F095F1F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60120328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FD21-6AFB-44E3-97E6-6606F85E67F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57617716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20A5B-B4FC-41C9-9F85-EE87A3095E2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2967689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FAC5E-42BD-46E3-8998-A800E0CFCAF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94715003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1F49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sv-SE" alt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 alt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8C6DEE-2305-427A-AA34-A6B41A90AE3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5217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push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100" dirty="0"/>
              <a:t>Supplementary material for </a:t>
            </a:r>
            <a:r>
              <a:rPr lang="en-GB" sz="1100" dirty="0" err="1"/>
              <a:t>Westlander</a:t>
            </a:r>
            <a:r>
              <a:rPr lang="en-GB" sz="1100" dirty="0"/>
              <a:t> G. Utility of micro-</a:t>
            </a:r>
            <a:r>
              <a:rPr lang="en-GB" sz="1100" dirty="0" err="1"/>
              <a:t>TESE</a:t>
            </a:r>
            <a:r>
              <a:rPr lang="en-GB" sz="1100" dirty="0"/>
              <a:t> in the most severe cases of non-obstructive azoospermia, Upsala Journal of Medical Sciences, 2020</a:t>
            </a:r>
            <a:br>
              <a:rPr lang="sv-SE" dirty="0"/>
            </a:br>
            <a:r>
              <a:rPr lang="sv-SE" dirty="0"/>
              <a:t>Suppl Fig 1 a. </a:t>
            </a:r>
            <a:r>
              <a:rPr lang="sv-SE" dirty="0" err="1"/>
              <a:t>Percutaneous</a:t>
            </a:r>
            <a:r>
              <a:rPr lang="sv-SE" dirty="0"/>
              <a:t> </a:t>
            </a:r>
            <a:r>
              <a:rPr lang="sv-SE" dirty="0" err="1"/>
              <a:t>epididymal</a:t>
            </a:r>
            <a:r>
              <a:rPr lang="sv-SE" dirty="0"/>
              <a:t> </a:t>
            </a:r>
            <a:r>
              <a:rPr lang="sv-SE" dirty="0" err="1"/>
              <a:t>sperm</a:t>
            </a:r>
            <a:r>
              <a:rPr lang="sv-SE" dirty="0"/>
              <a:t> aspiration (PESA)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348" y="1997644"/>
            <a:ext cx="5261304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61419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Suppl Fig 1 b. </a:t>
            </a:r>
            <a:r>
              <a:rPr lang="sv-SE" dirty="0" err="1"/>
              <a:t>Testicular</a:t>
            </a:r>
            <a:r>
              <a:rPr lang="sv-SE" dirty="0"/>
              <a:t> </a:t>
            </a:r>
            <a:r>
              <a:rPr lang="sv-SE" dirty="0" err="1"/>
              <a:t>sperm</a:t>
            </a:r>
            <a:r>
              <a:rPr lang="sv-SE" dirty="0"/>
              <a:t> aspiration </a:t>
            </a:r>
            <a:br>
              <a:rPr lang="sv-SE" dirty="0"/>
            </a:br>
            <a:r>
              <a:rPr lang="sv-SE" dirty="0"/>
              <a:t>(TESA)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358" y="2771903"/>
            <a:ext cx="3365284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94381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Suppl Fig 1c. </a:t>
            </a:r>
            <a:r>
              <a:rPr lang="sv-SE" dirty="0" err="1"/>
              <a:t>Percutaneous</a:t>
            </a:r>
            <a:r>
              <a:rPr lang="sv-SE" dirty="0"/>
              <a:t> </a:t>
            </a:r>
            <a:r>
              <a:rPr lang="sv-SE" dirty="0" err="1"/>
              <a:t>biopsy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1275" y="2768854"/>
            <a:ext cx="3249450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77982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Suppl Fig 1 d. </a:t>
            </a:r>
            <a:r>
              <a:rPr lang="sv-SE" dirty="0" err="1"/>
              <a:t>Conventional</a:t>
            </a:r>
            <a:r>
              <a:rPr lang="sv-SE" dirty="0"/>
              <a:t> TESE 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cTESE</a:t>
            </a:r>
            <a:r>
              <a:rPr lang="sv-SE" dirty="0"/>
              <a:t>)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034" y="2768854"/>
            <a:ext cx="3279932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60076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25562"/>
          </a:xfrm>
        </p:spPr>
        <p:txBody>
          <a:bodyPr/>
          <a:lstStyle/>
          <a:p>
            <a:r>
              <a:rPr lang="sv-SE" dirty="0"/>
              <a:t>Suppl Fig 1 e. </a:t>
            </a:r>
            <a:r>
              <a:rPr lang="sv-SE" dirty="0" err="1"/>
              <a:t>MicroTESE</a:t>
            </a:r>
            <a:br>
              <a:rPr lang="sv-SE" dirty="0"/>
            </a:br>
            <a:r>
              <a:rPr lang="sv-SE" dirty="0"/>
              <a:t>(MD-TESE)</a:t>
            </a:r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8" y="1600200"/>
            <a:ext cx="2702347" cy="4817555"/>
          </a:xfrm>
        </p:spPr>
      </p:pic>
    </p:spTree>
    <p:extLst>
      <p:ext uri="{BB962C8B-B14F-4D97-AF65-F5344CB8AC3E}">
        <p14:creationId xmlns:p14="http://schemas.microsoft.com/office/powerpoint/2010/main" val="1360465176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Standardformgivning</vt:lpstr>
      <vt:lpstr>Supplementary material for Westlander G. Utility of micro-TESE in the most severe cases of non-obstructive azoospermia, Upsala Journal of Medical Sciences, 2020 Suppl Fig 1 a. Percutaneous epididymal sperm aspiration (PESA) </vt:lpstr>
      <vt:lpstr>Suppl Fig 1 b. Testicular sperm aspiration  (TESA)</vt:lpstr>
      <vt:lpstr>Suppl Fig 1c. Percutaneous biopsy</vt:lpstr>
      <vt:lpstr>Suppl Fig 1 d. Conventional TESE  (cTESE)</vt:lpstr>
      <vt:lpstr>Suppl Fig 1 e. MicroTESE (MD-TESE)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Göran Westlander</dc:creator>
  <cp:lastModifiedBy>Lisbet Clements</cp:lastModifiedBy>
  <cp:revision>10</cp:revision>
  <dcterms:created xsi:type="dcterms:W3CDTF">2018-09-23T19:31:32Z</dcterms:created>
  <dcterms:modified xsi:type="dcterms:W3CDTF">2020-03-08T14:17:24Z</dcterms:modified>
</cp:coreProperties>
</file>