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70" r:id="rId2"/>
    <p:sldId id="267" r:id="rId3"/>
    <p:sldId id="268" r:id="rId4"/>
    <p:sldId id="269" r:id="rId5"/>
    <p:sldId id="266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FF8A4-C422-4EED-BAB3-16DF2359B393}" type="datetimeFigureOut">
              <a:rPr lang="sv-SE" smtClean="0"/>
              <a:t>2020-03-08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F0611-EBC9-4D6F-A58B-428D6A7E03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133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31B39-EBCF-41E5-9D19-DD3D73F52CA8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434192318"/>
      </p:ext>
    </p:extLst>
  </p:cSld>
  <p:clrMapOvr>
    <a:masterClrMapping/>
  </p:clrMapOvr>
  <p:transition spd="slow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5EDC35-4AF0-4BD9-8D84-FF0A64EAFFEE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4577760"/>
      </p:ext>
    </p:extLst>
  </p:cSld>
  <p:clrMapOvr>
    <a:masterClrMapping/>
  </p:clrMapOvr>
  <p:transition spd="slow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0BF8F-6859-4DAC-ABCF-67EFE8618FA3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72796908"/>
      </p:ext>
    </p:extLst>
  </p:cSld>
  <p:clrMapOvr>
    <a:masterClrMapping/>
  </p:clrMapOvr>
  <p:transition spd="slow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138C90C-88C1-4F2D-88AB-4418E787E017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89384633"/>
      </p:ext>
    </p:extLst>
  </p:cSld>
  <p:clrMapOvr>
    <a:masterClrMapping/>
  </p:clrMapOvr>
  <p:transition spd="slow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Rubrik, innehåll och 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A5C9D27-C6EC-4E6F-B6A4-097352D2BDE4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573858803"/>
      </p:ext>
    </p:extLst>
  </p:cSld>
  <p:clrMapOvr>
    <a:masterClrMapping/>
  </p:clrMapOvr>
  <p:transition spd="slow"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Rubrik, text och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onlinebild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D1BC865-0B33-4B2C-BE8A-2997743AD82F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25694144"/>
      </p:ext>
    </p:extLst>
  </p:cSld>
  <p:clrMapOvr>
    <a:masterClrMapping/>
  </p:clrMapOvr>
  <p:transition spd="slow">
    <p:push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Rubrik och 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AD47030-7784-4828-9036-C1D87997EE1A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897830858"/>
      </p:ext>
    </p:extLst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AFE02-FDD4-4EF1-9D3D-3B1BAD2F772D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74334644"/>
      </p:ext>
    </p:extLst>
  </p:cSld>
  <p:clrMapOvr>
    <a:masterClrMapping/>
  </p:clrMapOvr>
  <p:transition spd="slow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F38EC-965D-4F84-8E89-E30699A53401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14687082"/>
      </p:ext>
    </p:extLst>
  </p:cSld>
  <p:clrMapOvr>
    <a:masterClrMapping/>
  </p:clrMapOvr>
  <p:transition spd="slow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7166C-1FBE-4020-AB59-FDF9D176B26C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69572572"/>
      </p:ext>
    </p:extLst>
  </p:cSld>
  <p:clrMapOvr>
    <a:masterClrMapping/>
  </p:clrMapOvr>
  <p:transition spd="slow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7A146-C266-4543-B76A-8B0CF09B57DE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175977802"/>
      </p:ext>
    </p:extLst>
  </p:cSld>
  <p:clrMapOvr>
    <a:masterClrMapping/>
  </p:clrMapOvr>
  <p:transition spd="slow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17718-273E-4A1A-8F54-4666F095F1F7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60120328"/>
      </p:ext>
    </p:extLst>
  </p:cSld>
  <p:clrMapOvr>
    <a:masterClrMapping/>
  </p:clrMapOvr>
  <p:transition spd="slow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FAFD21-6AFB-44E3-97E6-6606F85E67FC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757617716"/>
      </p:ext>
    </p:extLst>
  </p:cSld>
  <p:clrMapOvr>
    <a:masterClrMapping/>
  </p:clrMapOvr>
  <p:transition spd="slow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20A5B-B4FC-41C9-9F85-EE87A3095E20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2967689"/>
      </p:ext>
    </p:extLst>
  </p:cSld>
  <p:clrMapOvr>
    <a:masterClrMapping/>
  </p:clrMapOvr>
  <p:transition spd="slow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7FAC5E-42BD-46E3-8998-A800E0CFCAFC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894715003"/>
      </p:ext>
    </p:extLst>
  </p:cSld>
  <p:clrMapOvr>
    <a:masterClrMapping/>
  </p:clrMapOvr>
  <p:transition spd="slow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1F497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sv-SE" alt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v-SE" alt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88C6DEE-2305-427A-AA34-A6B41A90AE32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5217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slow">
    <p:push dir="r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100" dirty="0"/>
              <a:t>Supplementary material for </a:t>
            </a:r>
            <a:r>
              <a:rPr lang="en-GB" sz="1100" dirty="0" err="1"/>
              <a:t>Westlander</a:t>
            </a:r>
            <a:r>
              <a:rPr lang="en-GB" sz="1100" dirty="0"/>
              <a:t> G. Utility of micro-</a:t>
            </a:r>
            <a:r>
              <a:rPr lang="en-GB" sz="1100" dirty="0" err="1"/>
              <a:t>TESE</a:t>
            </a:r>
            <a:r>
              <a:rPr lang="en-GB" sz="1100" dirty="0"/>
              <a:t> in the most severe cases of non-obstructive azoospermia, Upsala Journal of Medical Sciences, 2020</a:t>
            </a:r>
            <a:br>
              <a:rPr lang="sv-SE" dirty="0"/>
            </a:br>
            <a:r>
              <a:rPr lang="sv-SE" dirty="0"/>
              <a:t>Suppl Fig 1 a. </a:t>
            </a:r>
            <a:r>
              <a:rPr lang="sv-SE" dirty="0" err="1"/>
              <a:t>Percutaneous</a:t>
            </a:r>
            <a:r>
              <a:rPr lang="sv-SE" dirty="0"/>
              <a:t> </a:t>
            </a:r>
            <a:r>
              <a:rPr lang="sv-SE" dirty="0" err="1"/>
              <a:t>epididymal</a:t>
            </a:r>
            <a:r>
              <a:rPr lang="sv-SE" dirty="0"/>
              <a:t> </a:t>
            </a:r>
            <a:r>
              <a:rPr lang="sv-SE" dirty="0" err="1"/>
              <a:t>sperm</a:t>
            </a:r>
            <a:r>
              <a:rPr lang="sv-SE" dirty="0"/>
              <a:t> aspiration (PESA) 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5348" y="1997644"/>
            <a:ext cx="5261304" cy="373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61419"/>
      </p:ext>
    </p:extLst>
  </p:cSld>
  <p:clrMapOvr>
    <a:masterClrMapping/>
  </p:clrMapOvr>
  <p:transition spd="slow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Suppl Fig 1 b. </a:t>
            </a:r>
            <a:r>
              <a:rPr lang="sv-SE" dirty="0" err="1"/>
              <a:t>Testicular</a:t>
            </a:r>
            <a:r>
              <a:rPr lang="sv-SE" dirty="0"/>
              <a:t> </a:t>
            </a:r>
            <a:r>
              <a:rPr lang="sv-SE" dirty="0" err="1"/>
              <a:t>sperm</a:t>
            </a:r>
            <a:r>
              <a:rPr lang="sv-SE" dirty="0"/>
              <a:t> aspiration </a:t>
            </a:r>
            <a:br>
              <a:rPr lang="sv-SE" dirty="0"/>
            </a:br>
            <a:r>
              <a:rPr lang="sv-SE" dirty="0"/>
              <a:t>(TESA)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3358" y="2771903"/>
            <a:ext cx="3365284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94381"/>
      </p:ext>
    </p:extLst>
  </p:cSld>
  <p:clrMapOvr>
    <a:masterClrMapping/>
  </p:clrMapOvr>
  <p:transition spd="slow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Suppl Fig 1c. </a:t>
            </a:r>
            <a:r>
              <a:rPr lang="sv-SE" dirty="0" err="1"/>
              <a:t>Percutaneous</a:t>
            </a:r>
            <a:r>
              <a:rPr lang="sv-SE" dirty="0"/>
              <a:t> </a:t>
            </a:r>
            <a:r>
              <a:rPr lang="sv-SE" dirty="0" err="1"/>
              <a:t>biopsy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1275" y="2768854"/>
            <a:ext cx="3249450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77982"/>
      </p:ext>
    </p:extLst>
  </p:cSld>
  <p:clrMapOvr>
    <a:masterClrMapping/>
  </p:clrMapOvr>
  <p:transition spd="slow"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Suppl Fig 1 d. </a:t>
            </a:r>
            <a:r>
              <a:rPr lang="sv-SE" dirty="0" err="1"/>
              <a:t>Conventional</a:t>
            </a:r>
            <a:r>
              <a:rPr lang="sv-SE" dirty="0"/>
              <a:t> TESE </a:t>
            </a:r>
            <a:br>
              <a:rPr lang="sv-SE" dirty="0"/>
            </a:br>
            <a:r>
              <a:rPr lang="sv-SE" dirty="0"/>
              <a:t>(</a:t>
            </a:r>
            <a:r>
              <a:rPr lang="sv-SE" dirty="0" err="1"/>
              <a:t>cTESE</a:t>
            </a:r>
            <a:r>
              <a:rPr lang="sv-SE" dirty="0"/>
              <a:t>)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6034" y="2768854"/>
            <a:ext cx="3279932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60076"/>
      </p:ext>
    </p:extLst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325562"/>
          </a:xfrm>
        </p:spPr>
        <p:txBody>
          <a:bodyPr/>
          <a:lstStyle/>
          <a:p>
            <a:r>
              <a:rPr lang="sv-SE" dirty="0"/>
              <a:t>Suppl Fig 1 e. </a:t>
            </a:r>
            <a:r>
              <a:rPr lang="sv-SE" dirty="0" err="1"/>
              <a:t>MicroTESE</a:t>
            </a:r>
            <a:br>
              <a:rPr lang="sv-SE" dirty="0"/>
            </a:br>
            <a:r>
              <a:rPr lang="sv-SE" dirty="0"/>
              <a:t>(MD-TESE)</a:t>
            </a:r>
          </a:p>
        </p:txBody>
      </p:sp>
      <p:pic>
        <p:nvPicPr>
          <p:cNvPr id="9" name="Platshållare för innehåll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08" y="1600200"/>
            <a:ext cx="2702347" cy="4817555"/>
          </a:xfrm>
        </p:spPr>
      </p:pic>
    </p:spTree>
    <p:extLst>
      <p:ext uri="{BB962C8B-B14F-4D97-AF65-F5344CB8AC3E}">
        <p14:creationId xmlns:p14="http://schemas.microsoft.com/office/powerpoint/2010/main" val="1360465176"/>
      </p:ext>
    </p:extLst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77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Standardformgivning</vt:lpstr>
      <vt:lpstr>Supplementary material for Westlander G. Utility of micro-TESE in the most severe cases of non-obstructive azoospermia, Upsala Journal of Medical Sciences, 2020 Suppl Fig 1 a. Percutaneous epididymal sperm aspiration (PESA) </vt:lpstr>
      <vt:lpstr>Suppl Fig 1 b. Testicular sperm aspiration  (TESA)</vt:lpstr>
      <vt:lpstr>Suppl Fig 1c. Percutaneous biopsy</vt:lpstr>
      <vt:lpstr>Suppl Fig 1 d. Conventional TESE  (cTESE)</vt:lpstr>
      <vt:lpstr>Suppl Fig 1 e. MicroTESE (MD-TESE)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Göran Westlander</dc:creator>
  <cp:lastModifiedBy>Lisbet Clements</cp:lastModifiedBy>
  <cp:revision>10</cp:revision>
  <dcterms:created xsi:type="dcterms:W3CDTF">2018-09-23T19:31:32Z</dcterms:created>
  <dcterms:modified xsi:type="dcterms:W3CDTF">2020-03-08T14:17:24Z</dcterms:modified>
</cp:coreProperties>
</file>